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0" r:id="rId2"/>
    <p:sldMasterId id="2147483701" r:id="rId3"/>
  </p:sldMasterIdLst>
  <p:notesMasterIdLst>
    <p:notesMasterId r:id="rId54"/>
  </p:notesMasterIdLst>
  <p:sldIdLst>
    <p:sldId id="591" r:id="rId4"/>
    <p:sldId id="592" r:id="rId5"/>
    <p:sldId id="593" r:id="rId6"/>
    <p:sldId id="567" r:id="rId7"/>
    <p:sldId id="568" r:id="rId8"/>
    <p:sldId id="569" r:id="rId9"/>
    <p:sldId id="570" r:id="rId10"/>
    <p:sldId id="571" r:id="rId11"/>
    <p:sldId id="572" r:id="rId12"/>
    <p:sldId id="573" r:id="rId13"/>
    <p:sldId id="574" r:id="rId14"/>
    <p:sldId id="575" r:id="rId15"/>
    <p:sldId id="576" r:id="rId16"/>
    <p:sldId id="577" r:id="rId17"/>
    <p:sldId id="578" r:id="rId18"/>
    <p:sldId id="579" r:id="rId19"/>
    <p:sldId id="580" r:id="rId20"/>
    <p:sldId id="581" r:id="rId21"/>
    <p:sldId id="582" r:id="rId22"/>
    <p:sldId id="583" r:id="rId23"/>
    <p:sldId id="584" r:id="rId24"/>
    <p:sldId id="585" r:id="rId25"/>
    <p:sldId id="586" r:id="rId26"/>
    <p:sldId id="587" r:id="rId27"/>
    <p:sldId id="588" r:id="rId28"/>
    <p:sldId id="589" r:id="rId29"/>
    <p:sldId id="590" r:id="rId30"/>
    <p:sldId id="598" r:id="rId31"/>
    <p:sldId id="451" r:id="rId32"/>
    <p:sldId id="523" r:id="rId33"/>
    <p:sldId id="565" r:id="rId34"/>
    <p:sldId id="561" r:id="rId35"/>
    <p:sldId id="564" r:id="rId36"/>
    <p:sldId id="547" r:id="rId37"/>
    <p:sldId id="545" r:id="rId38"/>
    <p:sldId id="546" r:id="rId39"/>
    <p:sldId id="548" r:id="rId40"/>
    <p:sldId id="555" r:id="rId41"/>
    <p:sldId id="538" r:id="rId42"/>
    <p:sldId id="533" r:id="rId43"/>
    <p:sldId id="566" r:id="rId44"/>
    <p:sldId id="563" r:id="rId45"/>
    <p:sldId id="524" r:id="rId46"/>
    <p:sldId id="541" r:id="rId47"/>
    <p:sldId id="542" r:id="rId48"/>
    <p:sldId id="531" r:id="rId49"/>
    <p:sldId id="560" r:id="rId50"/>
    <p:sldId id="553" r:id="rId51"/>
    <p:sldId id="595" r:id="rId52"/>
    <p:sldId id="596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FF5"/>
    <a:srgbClr val="FFFFFF"/>
    <a:srgbClr val="E65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06" autoAdjust="0"/>
    <p:restoredTop sz="96499" autoAdjust="0"/>
  </p:normalViewPr>
  <p:slideViewPr>
    <p:cSldViewPr>
      <p:cViewPr>
        <p:scale>
          <a:sx n="139" d="100"/>
          <a:sy n="139" d="100"/>
        </p:scale>
        <p:origin x="-91" y="102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95AF4D-3538-46C8-9933-FA42E70D6FD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93B7EE-A39C-48FB-B02D-D94D8A337B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69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3718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303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866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13044-CD2F-491C-AEB8-6BB176847161}" type="slidenum">
              <a:rPr lang="en-CA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CA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7135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13044-CD2F-491C-AEB8-6BB176847161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713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77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77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5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27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1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93B7EE-A39C-48FB-B02D-D94D8A337BC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1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CDE6DC-0EA4-4B0D-BC79-B65A60B14EA2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492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" y="0"/>
            <a:ext cx="9217024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8919" y="-14281"/>
            <a:ext cx="9225434" cy="697167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itle 1"/>
          <p:cNvSpPr>
            <a:spLocks noGrp="1"/>
          </p:cNvSpPr>
          <p:nvPr>
            <p:ph type="ctrTitle"/>
          </p:nvPr>
        </p:nvSpPr>
        <p:spPr>
          <a:xfrm>
            <a:off x="683568" y="2204870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7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Maplesoft_logo_Cybernet_white_O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25144"/>
            <a:ext cx="2846070" cy="1268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</p:spPr>
        <p:txBody>
          <a:bodyPr anchor="b"/>
          <a:lstStyle>
            <a:lvl1pPr algn="l">
              <a:defRPr lang="en-CA" sz="1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</p:spPr>
        <p:txBody>
          <a:bodyPr anchor="b"/>
          <a:lstStyle>
            <a:lvl1pPr>
              <a:defRPr lang="en-CA" sz="1800" b="1" i="0">
                <a:solidFill>
                  <a:schemeClr val="accent1"/>
                </a:solidFill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gradFill>
            <a:gsLst>
              <a:gs pos="1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chemeClr val="bg1">
                  <a:alpha val="50000"/>
                </a:schemeClr>
              </a:gs>
            </a:gsLst>
            <a:lin ang="0" scaled="1"/>
          </a:gradFill>
        </p:spPr>
        <p:txBody>
          <a:bodyPr anchor="ctr"/>
          <a:lstStyle>
            <a:lvl1pPr>
              <a:defRPr lang="en-CA" sz="2400" b="1" i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  <a:prstGeom prst="rect">
            <a:avLst/>
          </a:prstGeom>
          <a:noFill/>
        </p:spPr>
        <p:txBody>
          <a:bodyPr vert="vert" anchor="ctr"/>
          <a:lstStyle>
            <a:lvl1pPr>
              <a:defRPr lang="en-CA" sz="195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" y="0"/>
            <a:ext cx="921702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2144" y="25301"/>
            <a:ext cx="9156144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63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62B37-5999-5D43-90A6-503A14134605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089B4-31A1-474C-9D11-2B2DF97F3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573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55" y="5670948"/>
            <a:ext cx="2831372" cy="72475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339557" y="1028943"/>
            <a:ext cx="6519150" cy="14741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20" name="Shape 20"/>
          <p:cNvSpPr>
            <a:spLocks noGrp="1"/>
          </p:cNvSpPr>
          <p:nvPr>
            <p:ph type="body" sz="quarter" idx="1"/>
          </p:nvPr>
        </p:nvSpPr>
        <p:spPr>
          <a:xfrm>
            <a:off x="339555" y="4266824"/>
            <a:ext cx="5112662" cy="66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1pPr>
            <a:lvl2pPr marL="0" indent="457189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2pPr>
            <a:lvl3pPr marL="0" indent="914377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3pPr>
            <a:lvl4pPr marL="0" indent="1371565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4pPr>
            <a:lvl5pPr marL="0" indent="1828754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" name="Shape 21"/>
          <p:cNvSpPr>
            <a:spLocks noGrp="1"/>
          </p:cNvSpPr>
          <p:nvPr>
            <p:ph type="sldNum" sz="quarter" idx="2"/>
          </p:nvPr>
        </p:nvSpPr>
        <p:spPr>
          <a:xfrm>
            <a:off x="8229250" y="6380482"/>
            <a:ext cx="265619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27" name="Group 27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22" name="Shape 22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pic" idx="13"/>
          </p:nvPr>
        </p:nvSpPr>
        <p:spPr>
          <a:xfrm>
            <a:off x="4570593" y="397164"/>
            <a:ext cx="4573408" cy="64608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339555" y="595747"/>
            <a:ext cx="4114684" cy="19073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400"/>
            </a:lvl1pPr>
          </a:lstStyle>
          <a:p>
            <a:r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339555" y="4266824"/>
            <a:ext cx="4114684" cy="66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1pPr>
            <a:lvl2pPr marL="0" indent="457189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2pPr>
            <a:lvl3pPr marL="0" indent="914377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3pPr>
            <a:lvl4pPr marL="0" indent="1371565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4pPr>
            <a:lvl5pPr marL="0" indent="1828754">
              <a:buClrTx/>
              <a:buSzTx/>
              <a:buFontTx/>
              <a:buNone/>
              <a:defRPr sz="2000"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42" name="Group 42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37" name="Shape 37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39" name="Shape 39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43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55" y="5670948"/>
            <a:ext cx="2831372" cy="724755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8229250" y="6380482"/>
            <a:ext cx="265619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" y="0"/>
            <a:ext cx="921702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8919" y="-14281"/>
            <a:ext cx="9225434" cy="697167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3568" y="2204870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7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Maplesoft_logo_Cybernet_white_O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25144"/>
            <a:ext cx="2846070" cy="126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87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55" y="5680659"/>
            <a:ext cx="2770752" cy="717640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339557" y="1028943"/>
            <a:ext cx="6519150" cy="147411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5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339555" y="4266824"/>
            <a:ext cx="4114684" cy="66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1pPr>
            <a:lvl2pPr marL="0" indent="457189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2pPr>
            <a:lvl3pPr marL="0" indent="914377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3pPr>
            <a:lvl4pPr marL="0" indent="1371565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4pPr>
            <a:lvl5pPr marL="0" indent="1828754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59" name="Group 59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54" name="Shape 54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229250" y="6380482"/>
            <a:ext cx="265619" cy="243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Black with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pic" idx="13"/>
          </p:nvPr>
        </p:nvSpPr>
        <p:spPr>
          <a:xfrm>
            <a:off x="4570593" y="397164"/>
            <a:ext cx="4573408" cy="646083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339555" y="595747"/>
            <a:ext cx="4114684" cy="1907313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xfrm>
            <a:off x="339555" y="4266824"/>
            <a:ext cx="4114684" cy="6665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1pPr>
            <a:lvl2pPr marL="0" indent="457189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2pPr>
            <a:lvl3pPr marL="0" indent="914377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3pPr>
            <a:lvl4pPr marL="0" indent="1371565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4pPr>
            <a:lvl5pPr marL="0" indent="1828754">
              <a:buClrTx/>
              <a:buSzTx/>
              <a:buFontTx/>
              <a:buNone/>
              <a:defRPr sz="2000">
                <a:solidFill>
                  <a:srgbClr val="D9D9D9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70" name="Shape 70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pic>
        <p:nvPicPr>
          <p:cNvPr id="76" name="image2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9555" y="5680659"/>
            <a:ext cx="2770752" cy="717640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229250" y="6380482"/>
            <a:ext cx="265619" cy="2438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3"/>
          </p:nvPr>
        </p:nvSpPr>
        <p:spPr>
          <a:xfrm>
            <a:off x="5555772" y="685059"/>
            <a:ext cx="1065645" cy="28605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  <a:defRPr sz="10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4"/>
          </p:nvPr>
        </p:nvSpPr>
        <p:spPr>
          <a:xfrm>
            <a:off x="6681168" y="685059"/>
            <a:ext cx="1065645" cy="28605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  <a:defRPr sz="10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5"/>
          </p:nvPr>
        </p:nvSpPr>
        <p:spPr>
          <a:xfrm>
            <a:off x="7806565" y="685059"/>
            <a:ext cx="1065645" cy="286053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  <a:defRPr sz="100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194913" y="434111"/>
            <a:ext cx="5284563" cy="895928"/>
          </a:xfrm>
          <a:prstGeom prst="rect">
            <a:avLst/>
          </a:prstGeom>
        </p:spPr>
        <p:txBody>
          <a:bodyPr/>
          <a:lstStyle>
            <a:lvl1pPr>
              <a:defRPr cap="all"/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194913" y="1709740"/>
            <a:ext cx="7049631" cy="2852738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194913" y="4589465"/>
            <a:ext cx="7049631" cy="150018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189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377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565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754">
              <a:buClrTx/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391" y="1692454"/>
            <a:ext cx="5200136" cy="1331093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720391" y="3727927"/>
            <a:ext cx="6577967" cy="1212057"/>
          </a:xfrm>
          <a:prstGeom prst="rect">
            <a:avLst/>
          </a:prstGeom>
        </p:spPr>
        <p:txBody>
          <a:bodyPr anchor="b"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720391" y="4947815"/>
            <a:ext cx="6577967" cy="666550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1pPr>
            <a:lvl2pPr marL="0" indent="457189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2pPr>
            <a:lvl3pPr marL="0" indent="914377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3pPr>
            <a:lvl4pPr marL="0" indent="1371565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4pPr>
            <a:lvl5pPr marL="0" indent="1828754">
              <a:buClrTx/>
              <a:buSzTx/>
              <a:buFontTx/>
              <a:buNone/>
              <a:defRPr>
                <a:solidFill>
                  <a:srgbClr val="80808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123" name="Group 123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118" name="Shape 118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sz="half" idx="1"/>
          </p:nvPr>
        </p:nvSpPr>
        <p:spPr>
          <a:xfrm>
            <a:off x="194913" y="1413164"/>
            <a:ext cx="4190142" cy="459047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xfrm>
            <a:off x="194912" y="1396192"/>
            <a:ext cx="4214718" cy="670270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sz="2800" b="1"/>
            </a:lvl1pPr>
            <a:lvl2pPr marL="0" indent="457189">
              <a:buClrTx/>
              <a:buSzTx/>
              <a:buFontTx/>
              <a:buNone/>
              <a:defRPr sz="2800" b="1"/>
            </a:lvl2pPr>
            <a:lvl3pPr marL="0" indent="914377">
              <a:buClrTx/>
              <a:buSzTx/>
              <a:buFontTx/>
              <a:buNone/>
              <a:defRPr sz="2800" b="1"/>
            </a:lvl3pPr>
            <a:lvl4pPr marL="0" indent="1371565">
              <a:buClrTx/>
              <a:buSzTx/>
              <a:buFontTx/>
              <a:buNone/>
              <a:defRPr sz="2800" b="1"/>
            </a:lvl4pPr>
            <a:lvl5pPr marL="0" indent="1828754">
              <a:buClrTx/>
              <a:buSzTx/>
              <a:buFontTx/>
              <a:buNone/>
              <a:defRPr sz="28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3"/>
          </p:nvPr>
        </p:nvSpPr>
        <p:spPr>
          <a:xfrm>
            <a:off x="4677114" y="1396192"/>
            <a:ext cx="4195095" cy="670270"/>
          </a:xfrm>
          <a:prstGeom prst="rect">
            <a:avLst/>
          </a:prstGeom>
        </p:spPr>
        <p:txBody>
          <a:bodyPr anchor="b"/>
          <a:lstStyle/>
          <a:p>
            <a:pPr marL="0" indent="0">
              <a:buClrTx/>
              <a:buSzTx/>
              <a:buFontTx/>
              <a:buNone/>
              <a:defRPr sz="2800" b="1"/>
            </a:pPr>
            <a:endParaRPr/>
          </a:p>
        </p:txBody>
      </p:sp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2" name="Shape 1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5"/>
            <a:ext cx="8229600" cy="4911741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2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xt or Quote"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947554" y="1237675"/>
            <a:ext cx="3248893" cy="910203"/>
          </a:xfrm>
          <a:prstGeom prst="rect">
            <a:avLst/>
          </a:prstGeom>
        </p:spPr>
        <p:txBody>
          <a:bodyPr anchor="b"/>
          <a:lstStyle>
            <a:lvl1pPr algn="ctr">
              <a:defRPr sz="2800" cap="all"/>
            </a:lvl1pPr>
          </a:lstStyle>
          <a:p>
            <a:r>
              <a:t>Title Text</a:t>
            </a:r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2947555" y="2244437"/>
            <a:ext cx="3248892" cy="1"/>
          </a:xfrm>
          <a:prstGeom prst="line">
            <a:avLst/>
          </a:prstGeom>
          <a:ln w="15875" cap="rnd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4" name="Shape 174"/>
          <p:cNvSpPr/>
          <p:nvPr/>
        </p:nvSpPr>
        <p:spPr>
          <a:xfrm>
            <a:off x="2947555" y="4668982"/>
            <a:ext cx="3248892" cy="1"/>
          </a:xfrm>
          <a:prstGeom prst="line">
            <a:avLst/>
          </a:prstGeom>
          <a:ln w="15875" cap="rnd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75" name="Shape 175"/>
          <p:cNvSpPr>
            <a:spLocks noGrp="1"/>
          </p:cNvSpPr>
          <p:nvPr>
            <p:ph type="body" sz="half" idx="1"/>
          </p:nvPr>
        </p:nvSpPr>
        <p:spPr>
          <a:xfrm>
            <a:off x="495300" y="2420360"/>
            <a:ext cx="8153400" cy="2114551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2800"/>
            </a:lvl1pPr>
            <a:lvl2pPr marL="777220" indent="-320031" algn="ctr">
              <a:buClrTx/>
              <a:buFontTx/>
              <a:defRPr sz="2800"/>
            </a:lvl2pPr>
            <a:lvl3pPr marL="1269967" indent="-355590" algn="ctr">
              <a:buClrTx/>
              <a:buFontTx/>
              <a:defRPr sz="2800"/>
            </a:lvl3pPr>
            <a:lvl4pPr marL="1771605" indent="-400039" algn="ctr">
              <a:buClrTx/>
              <a:buFontTx/>
              <a:defRPr sz="2800"/>
            </a:lvl4pPr>
            <a:lvl5pPr marL="2228794" indent="-400039" algn="ctr">
              <a:buClrTx/>
              <a:buFont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sz="quarter" idx="13"/>
          </p:nvPr>
        </p:nvSpPr>
        <p:spPr>
          <a:xfrm>
            <a:off x="2947555" y="4784728"/>
            <a:ext cx="3248892" cy="276226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  <a:defRPr sz="1200" b="1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xt or Quote with Photo"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pic" sz="half" idx="13"/>
          </p:nvPr>
        </p:nvSpPr>
        <p:spPr>
          <a:xfrm>
            <a:off x="4762713" y="495660"/>
            <a:ext cx="4080487" cy="575736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640773" y="1237675"/>
            <a:ext cx="3248892" cy="910203"/>
          </a:xfrm>
          <a:prstGeom prst="rect">
            <a:avLst/>
          </a:prstGeom>
        </p:spPr>
        <p:txBody>
          <a:bodyPr anchor="b"/>
          <a:lstStyle>
            <a:lvl1pPr algn="ctr">
              <a:defRPr sz="2800" cap="all"/>
            </a:lvl1pPr>
          </a:lstStyle>
          <a:p>
            <a:r>
              <a:t>Title Text</a:t>
            </a:r>
          </a:p>
        </p:txBody>
      </p:sp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xfrm>
            <a:off x="3714520" y="6338560"/>
            <a:ext cx="265619" cy="2438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xfrm>
            <a:off x="408707" y="2409026"/>
            <a:ext cx="3713023" cy="2114551"/>
          </a:xfrm>
          <a:prstGeom prst="rect">
            <a:avLst/>
          </a:prstGeom>
        </p:spPr>
        <p:txBody>
          <a:bodyPr anchor="ctr"/>
          <a:lstStyle>
            <a:lvl1pPr marL="0" indent="0" algn="ctr">
              <a:buClrTx/>
              <a:buSzTx/>
              <a:buFontTx/>
              <a:buNone/>
              <a:defRPr sz="2200"/>
            </a:lvl1pPr>
            <a:lvl2pPr marL="708642" indent="-251453" algn="ctr">
              <a:buClrTx/>
              <a:buFontTx/>
              <a:defRPr sz="2200"/>
            </a:lvl2pPr>
            <a:lvl3pPr marL="1193769" indent="-279392" algn="ctr">
              <a:buClrTx/>
              <a:buFontTx/>
              <a:defRPr sz="2200"/>
            </a:lvl3pPr>
            <a:lvl4pPr marL="1685882" indent="-314316" algn="ctr">
              <a:buClrTx/>
              <a:buFontTx/>
              <a:defRPr sz="2200"/>
            </a:lvl4pPr>
            <a:lvl5pPr marL="2143071" indent="-314316" algn="ctr">
              <a:buClrTx/>
              <a:buFontTx/>
              <a:defRPr sz="2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4"/>
          </p:nvPr>
        </p:nvSpPr>
        <p:spPr>
          <a:xfrm>
            <a:off x="640773" y="4784728"/>
            <a:ext cx="3248892" cy="276226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buClrTx/>
              <a:buSzTx/>
              <a:buFontTx/>
              <a:buNone/>
              <a:defRPr sz="1200" b="1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/>
          </a:p>
        </p:txBody>
      </p:sp>
      <p:sp>
        <p:nvSpPr>
          <p:cNvPr id="188" name="Shape 188"/>
          <p:cNvSpPr/>
          <p:nvPr/>
        </p:nvSpPr>
        <p:spPr>
          <a:xfrm>
            <a:off x="640774" y="2244437"/>
            <a:ext cx="3248892" cy="1"/>
          </a:xfrm>
          <a:prstGeom prst="line">
            <a:avLst/>
          </a:prstGeom>
          <a:ln w="15875" cap="rnd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89" name="Shape 189"/>
          <p:cNvSpPr/>
          <p:nvPr/>
        </p:nvSpPr>
        <p:spPr>
          <a:xfrm>
            <a:off x="640774" y="4668982"/>
            <a:ext cx="3248892" cy="1"/>
          </a:xfrm>
          <a:prstGeom prst="line">
            <a:avLst/>
          </a:prstGeom>
          <a:ln w="15875" cap="rnd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 hangingPunct="0"/>
            <a:endParaRPr kern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/>
          </p:cNvSpPr>
          <p:nvPr>
            <p:ph type="body" sz="quarter" idx="1"/>
          </p:nvPr>
        </p:nvSpPr>
        <p:spPr>
          <a:xfrm>
            <a:off x="1163243" y="3461558"/>
            <a:ext cx="6803232" cy="59848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3200"/>
            </a:lvl1pPr>
            <a:lvl2pPr marL="0" indent="457189" algn="ctr">
              <a:buClrTx/>
              <a:buSzTx/>
              <a:buFontTx/>
              <a:buNone/>
              <a:defRPr sz="3200"/>
            </a:lvl2pPr>
            <a:lvl3pPr marL="0" indent="914377" algn="ctr">
              <a:buClrTx/>
              <a:buSzTx/>
              <a:buFontTx/>
              <a:buNone/>
              <a:defRPr sz="3200"/>
            </a:lvl3pPr>
            <a:lvl4pPr marL="0" indent="1371565" algn="ctr">
              <a:buClrTx/>
              <a:buSzTx/>
              <a:buFontTx/>
              <a:buNone/>
              <a:defRPr sz="3200"/>
            </a:lvl4pPr>
            <a:lvl5pPr marL="0" indent="1828754" algn="ctr"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215694" y="2382984"/>
            <a:ext cx="8677298" cy="1046020"/>
          </a:xfrm>
          <a:prstGeom prst="rect">
            <a:avLst/>
          </a:prstGeom>
        </p:spPr>
        <p:txBody>
          <a:bodyPr anchor="b"/>
          <a:lstStyle>
            <a:lvl1pPr algn="ctr">
              <a:defRPr sz="6000" cap="all"/>
            </a:lvl1pPr>
          </a:lstStyle>
          <a:p>
            <a:r>
              <a:t>Title Text</a:t>
            </a:r>
          </a:p>
        </p:txBody>
      </p:sp>
      <p:sp>
        <p:nvSpPr>
          <p:cNvPr id="198" name="Shape 1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/>
          </p:cNvSpPr>
          <p:nvPr>
            <p:ph type="body" sz="quarter" idx="1"/>
          </p:nvPr>
        </p:nvSpPr>
        <p:spPr>
          <a:xfrm>
            <a:off x="1163243" y="3461558"/>
            <a:ext cx="6803232" cy="59848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3200"/>
            </a:lvl1pPr>
            <a:lvl2pPr marL="0" indent="457189" algn="ctr">
              <a:buClrTx/>
              <a:buSzTx/>
              <a:buFontTx/>
              <a:buNone/>
              <a:defRPr sz="3200"/>
            </a:lvl2pPr>
            <a:lvl3pPr marL="0" indent="914377" algn="ctr">
              <a:buClrTx/>
              <a:buSzTx/>
              <a:buFontTx/>
              <a:buNone/>
              <a:defRPr sz="3200"/>
            </a:lvl3pPr>
            <a:lvl4pPr marL="0" indent="1371565" algn="ctr">
              <a:buClrTx/>
              <a:buSzTx/>
              <a:buFontTx/>
              <a:buNone/>
              <a:defRPr sz="3200"/>
            </a:lvl4pPr>
            <a:lvl5pPr marL="0" indent="1828754" algn="ctr">
              <a:buClrTx/>
              <a:buSzTx/>
              <a:buFont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215694" y="2382984"/>
            <a:ext cx="8677298" cy="1046020"/>
          </a:xfrm>
          <a:prstGeom prst="rect">
            <a:avLst/>
          </a:prstGeom>
        </p:spPr>
        <p:txBody>
          <a:bodyPr anchor="b"/>
          <a:lstStyle>
            <a:lvl1pPr algn="ctr">
              <a:defRPr sz="6000" cap="all"/>
            </a:lvl1pPr>
          </a:lstStyle>
          <a:p>
            <a:r>
              <a:t>Title Text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Divider 3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xfrm>
            <a:off x="1163243" y="3461558"/>
            <a:ext cx="6803232" cy="59848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lvl1pPr>
            <a:lvl2pPr marL="0" indent="457189" algn="ctr"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lvl2pPr>
            <a:lvl3pPr marL="0" indent="914377" algn="ctr"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lvl3pPr>
            <a:lvl4pPr marL="0" indent="1371565" algn="ctr"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lvl4pPr>
            <a:lvl5pPr marL="0" indent="1828754" algn="ctr">
              <a:buClrTx/>
              <a:buSzTx/>
              <a:buFontTx/>
              <a:buNone/>
              <a:defRPr sz="32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215694" y="2382984"/>
            <a:ext cx="8677298" cy="1046020"/>
          </a:xfrm>
          <a:prstGeom prst="rect">
            <a:avLst/>
          </a:prstGeom>
        </p:spPr>
        <p:txBody>
          <a:bodyPr anchor="b"/>
          <a:lstStyle>
            <a:lvl1pPr algn="ctr">
              <a:defRPr sz="6000" cap="all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6" name="Shape 2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3.png" descr="University of Waterloo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1865" y="546789"/>
            <a:ext cx="6400271" cy="4157129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Shape 224"/>
          <p:cNvSpPr>
            <a:spLocks noGrp="1"/>
          </p:cNvSpPr>
          <p:nvPr>
            <p:ph type="title"/>
          </p:nvPr>
        </p:nvSpPr>
        <p:spPr>
          <a:xfrm>
            <a:off x="492920" y="4581238"/>
            <a:ext cx="8158164" cy="1597893"/>
          </a:xfrm>
          <a:prstGeom prst="rect">
            <a:avLst/>
          </a:prstGeom>
        </p:spPr>
        <p:txBody>
          <a:bodyPr/>
          <a:lstStyle>
            <a:lvl1pPr algn="ctr">
              <a:lnSpc>
                <a:spcPct val="75000"/>
              </a:lnSpc>
              <a:defRPr sz="1800" cap="all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grpSp>
        <p:nvGrpSpPr>
          <p:cNvPr id="231" name="Group 231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226" name="Shape 226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osing Slide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age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Shape 2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240" name="image5.png" descr="University of Waterloo"/>
          <p:cNvPicPr>
            <a:picLocks noChangeAspect="1"/>
          </p:cNvPicPr>
          <p:nvPr/>
        </p:nvPicPr>
        <p:blipFill>
          <a:blip r:embed="rId3">
            <a:extLst/>
          </a:blip>
          <a:srcRect l="13985" t="13985" r="13984" b="13984"/>
          <a:stretch>
            <a:fillRect/>
          </a:stretch>
        </p:blipFill>
        <p:spPr>
          <a:xfrm>
            <a:off x="2257997" y="1122372"/>
            <a:ext cx="4628007" cy="3006000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grpSp>
        <p:nvGrpSpPr>
          <p:cNvPr id="246" name="Group 246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241" name="Shape 241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43" name="Shape 243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92920" y="4581238"/>
            <a:ext cx="8158164" cy="1597893"/>
          </a:xfrm>
          <a:prstGeom prst="rect">
            <a:avLst/>
          </a:prstGeom>
        </p:spPr>
        <p:txBody>
          <a:bodyPr/>
          <a:lstStyle>
            <a:lvl1pPr algn="ctr">
              <a:lnSpc>
                <a:spcPct val="75000"/>
              </a:lnSpc>
              <a:defRPr sz="1800" cap="all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" y="0"/>
            <a:ext cx="9217024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8919" y="-14281"/>
            <a:ext cx="9225434" cy="697167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ctrTitle"/>
          </p:nvPr>
        </p:nvSpPr>
        <p:spPr>
          <a:xfrm>
            <a:off x="683568" y="2204868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7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" y="0"/>
            <a:ext cx="9217024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8919" y="-14281"/>
            <a:ext cx="9225434" cy="697167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683568" y="2204868"/>
            <a:ext cx="7772400" cy="1470025"/>
          </a:xfrm>
          <a:prstGeom prst="rect">
            <a:avLst/>
          </a:prstGeom>
        </p:spPr>
        <p:txBody>
          <a:bodyPr/>
          <a:lstStyle>
            <a:lvl1pPr algn="ctr">
              <a:defRPr sz="2700" b="1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87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lang="en-CA" sz="2400" b="0" i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4425"/>
            <a:ext cx="8229600" cy="4911741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defRPr sz="15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576064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sz="24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lang="en-CA" sz="2400" b="0" i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lang="en-CA" sz="24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768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371383"/>
            <a:ext cx="4320480" cy="21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5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gradFill>
            <a:gsLst>
              <a:gs pos="1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chemeClr val="bg1">
                  <a:alpha val="50000"/>
                </a:schemeClr>
              </a:gs>
            </a:gsLst>
            <a:lin ang="0" scaled="1"/>
          </a:gradFill>
        </p:spPr>
        <p:txBody>
          <a:bodyPr anchor="ctr"/>
          <a:lstStyle>
            <a:lvl1pPr>
              <a:defRPr lang="en-CA" sz="2400" b="1" i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1547"/>
            <a:ext cx="4040188" cy="57150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3051"/>
            <a:ext cx="4040188" cy="44831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71547"/>
            <a:ext cx="4041775" cy="57150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43051"/>
            <a:ext cx="4041775" cy="44831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gradFill>
            <a:gsLst>
              <a:gs pos="1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chemeClr val="bg1">
                  <a:alpha val="50000"/>
                </a:schemeClr>
              </a:gs>
            </a:gsLst>
            <a:lin ang="0" scaled="1"/>
          </a:gradFill>
        </p:spPr>
        <p:txBody>
          <a:bodyPr anchor="ctr"/>
          <a:lstStyle>
            <a:lvl1pPr>
              <a:defRPr lang="en-CA" sz="2400" b="1" i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  <a:noFill/>
        </p:spPr>
        <p:txBody>
          <a:bodyPr anchor="b"/>
          <a:lstStyle>
            <a:lvl1pPr algn="l">
              <a:defRPr lang="en-CA" sz="18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</p:spPr>
        <p:txBody>
          <a:bodyPr anchor="b"/>
          <a:lstStyle>
            <a:lvl1pPr>
              <a:defRPr lang="en-CA" sz="1800" b="1" i="0">
                <a:solidFill>
                  <a:schemeClr val="accent1"/>
                </a:solidFill>
              </a:defRPr>
            </a:lvl1pPr>
          </a:lstStyle>
          <a:p>
            <a:pPr lvl="0" algn="l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gradFill>
            <a:gsLst>
              <a:gs pos="1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chemeClr val="bg1">
                  <a:alpha val="50000"/>
                </a:schemeClr>
              </a:gs>
            </a:gsLst>
            <a:lin ang="0" scaled="1"/>
          </a:gradFill>
        </p:spPr>
        <p:txBody>
          <a:bodyPr anchor="ctr"/>
          <a:lstStyle>
            <a:lvl1pPr>
              <a:defRPr lang="en-CA" sz="2400" b="1" i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  <a:noFill/>
        </p:spPr>
        <p:txBody>
          <a:bodyPr vert="vert" anchor="ctr"/>
          <a:lstStyle>
            <a:lvl1pPr>
              <a:defRPr lang="en-CA" sz="195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" y="0"/>
            <a:ext cx="921702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2144" y="25301"/>
            <a:ext cx="9156144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 thruBlk="1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EB491-F814-4C0C-90E1-D43CD08D8FA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CF65BB-D60E-4008-B249-F6BE45988E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1436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" y="0"/>
            <a:ext cx="9217024" cy="68580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2144" y="25301"/>
            <a:ext cx="9156144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49079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  <a:noFill/>
        </p:spPr>
        <p:txBody>
          <a:bodyPr anchor="ctr"/>
          <a:lstStyle>
            <a:lvl1pPr algn="l">
              <a:defRPr lang="en-CA" sz="2400" b="1" i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27687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135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2371383"/>
            <a:ext cx="4320480" cy="211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54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gradFill>
            <a:gsLst>
              <a:gs pos="1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chemeClr val="bg1">
                  <a:alpha val="50000"/>
                </a:schemeClr>
              </a:gs>
            </a:gsLst>
            <a:lin ang="0" scaled="1"/>
          </a:gradFill>
        </p:spPr>
        <p:txBody>
          <a:bodyPr anchor="ctr"/>
          <a:lstStyle>
            <a:lvl1pPr>
              <a:defRPr lang="en-CA" sz="2400" b="1" i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1547"/>
            <a:ext cx="4040188" cy="57150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43051"/>
            <a:ext cx="4040188" cy="44831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071547"/>
            <a:ext cx="4041775" cy="57150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43051"/>
            <a:ext cx="4041775" cy="448311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31200"/>
            <a:ext cx="8229600" cy="576000"/>
          </a:xfrm>
          <a:prstGeom prst="rect">
            <a:avLst/>
          </a:prstGeom>
          <a:gradFill>
            <a:gsLst>
              <a:gs pos="15000">
                <a:schemeClr val="bg1">
                  <a:alpha val="50000"/>
                </a:scheme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alpha val="0"/>
                </a:schemeClr>
              </a:gs>
              <a:gs pos="85000">
                <a:schemeClr val="bg1">
                  <a:alpha val="50000"/>
                </a:schemeClr>
              </a:gs>
            </a:gsLst>
            <a:lin ang="0" scaled="1"/>
          </a:gradFill>
        </p:spPr>
        <p:txBody>
          <a:bodyPr anchor="ctr"/>
          <a:lstStyle>
            <a:lvl1pPr>
              <a:defRPr lang="en-CA" sz="2400" b="1" i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4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640" y="6356356"/>
            <a:ext cx="10801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85E6-D733-4F70-B17A-25BBBCBEA279}" type="datetimeFigureOut">
              <a:rPr lang="en-US" smtClean="0"/>
              <a:pPr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3770" y="6356356"/>
            <a:ext cx="22322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56356"/>
            <a:ext cx="7920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966E8-4B23-4AD8-994B-9FE3B6B3E6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716016" y="6453336"/>
            <a:ext cx="26285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7F7F7F"/>
                </a:solidFill>
                <a:latin typeface="+mn-lt"/>
              </a:rPr>
              <a:t>© </a:t>
            </a:r>
            <a:r>
              <a:rPr lang="en-US" sz="800" dirty="0" smtClean="0">
                <a:solidFill>
                  <a:srgbClr val="7F7F7F"/>
                </a:solidFill>
                <a:latin typeface="+mn-lt"/>
              </a:rPr>
              <a:t>2016 </a:t>
            </a:r>
            <a:r>
              <a:rPr lang="en-US" sz="800" dirty="0">
                <a:solidFill>
                  <a:srgbClr val="7F7F7F"/>
                </a:solidFill>
                <a:latin typeface="+mn-lt"/>
              </a:rPr>
              <a:t>Maplesoft, a division of Waterloo Maple Inc. </a:t>
            </a:r>
          </a:p>
        </p:txBody>
      </p:sp>
      <p:pic>
        <p:nvPicPr>
          <p:cNvPr id="9" name="Picture 8" descr="maplesoft_logo.png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54"/>
          <a:stretch/>
        </p:blipFill>
        <p:spPr bwMode="auto">
          <a:xfrm>
            <a:off x="7391401" y="6134214"/>
            <a:ext cx="1301877" cy="60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ackground_bluePPT.jpg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46704" r="-1498" b="10105"/>
          <a:stretch/>
        </p:blipFill>
        <p:spPr>
          <a:xfrm>
            <a:off x="-91472" y="1"/>
            <a:ext cx="9470006" cy="191841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12144" y="25301"/>
            <a:ext cx="9156144" cy="685799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6827793" y="6147742"/>
            <a:ext cx="2060467" cy="5274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Group 8"/>
          <p:cNvGrpSpPr/>
          <p:nvPr/>
        </p:nvGrpSpPr>
        <p:grpSpPr>
          <a:xfrm>
            <a:off x="-1" y="-1"/>
            <a:ext cx="9144001" cy="397166"/>
            <a:chOff x="0" y="0"/>
            <a:chExt cx="9143999" cy="397164"/>
          </a:xfrm>
        </p:grpSpPr>
        <p:sp>
          <p:nvSpPr>
            <p:cNvPr id="3" name="Shape 3"/>
            <p:cNvSpPr/>
            <p:nvPr/>
          </p:nvSpPr>
          <p:spPr>
            <a:xfrm>
              <a:off x="0" y="198582"/>
              <a:ext cx="2311649" cy="198583"/>
            </a:xfrm>
            <a:prstGeom prst="rect">
              <a:avLst/>
            </a:prstGeom>
            <a:solidFill>
              <a:srgbClr val="FFFFA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4" name="Shape 4"/>
            <p:cNvSpPr/>
            <p:nvPr/>
          </p:nvSpPr>
          <p:spPr>
            <a:xfrm>
              <a:off x="2288113" y="198582"/>
              <a:ext cx="2285296" cy="198583"/>
            </a:xfrm>
            <a:prstGeom prst="rect">
              <a:avLst/>
            </a:prstGeom>
            <a:solidFill>
              <a:srgbClr val="FFEA3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5" name="Shape 5"/>
            <p:cNvSpPr/>
            <p:nvPr/>
          </p:nvSpPr>
          <p:spPr>
            <a:xfrm>
              <a:off x="4573409" y="198582"/>
              <a:ext cx="2285296" cy="198583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6" name="Shape 6"/>
            <p:cNvSpPr/>
            <p:nvPr/>
          </p:nvSpPr>
          <p:spPr>
            <a:xfrm>
              <a:off x="6858704" y="198582"/>
              <a:ext cx="2285296" cy="198583"/>
            </a:xfrm>
            <a:prstGeom prst="rect">
              <a:avLst/>
            </a:prstGeom>
            <a:solidFill>
              <a:srgbClr val="E4B42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  <p:sp>
          <p:nvSpPr>
            <p:cNvPr id="7" name="Shape 7"/>
            <p:cNvSpPr/>
            <p:nvPr/>
          </p:nvSpPr>
          <p:spPr>
            <a:xfrm>
              <a:off x="-1" y="-1"/>
              <a:ext cx="9144001" cy="19858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>
                  <a:solidFill>
                    <a:srgbClr val="FFFFFF"/>
                  </a:solidFill>
                </a:defRPr>
              </a:pPr>
              <a:endParaRPr kern="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endParaRPr>
            </a:p>
          </p:txBody>
        </p:sp>
      </p:grpSp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94913" y="434111"/>
            <a:ext cx="8677298" cy="895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ctr"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</p:sldLayoutIdLst>
  <p:transition spd="med"/>
  <p:txStyles>
    <p:titleStyle>
      <a:lvl1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1pPr>
      <a:lvl2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2pPr>
      <a:lvl3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3pPr>
      <a:lvl4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4pPr>
      <a:lvl5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5pPr>
      <a:lvl6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6pPr>
      <a:lvl7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7pPr>
      <a:lvl8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8pPr>
      <a:lvl9pPr marL="0" marR="0" indent="0" algn="l" defTabSz="914377" rtl="0" latinLnBrk="0">
        <a:lnSpc>
          <a:spcPct val="85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51" baseline="0">
          <a:ln>
            <a:noFill/>
          </a:ln>
          <a:solidFill>
            <a:srgbClr val="000000"/>
          </a:solidFill>
          <a:uFillTx/>
          <a:latin typeface="Impact"/>
          <a:ea typeface="Impact"/>
          <a:cs typeface="Impact"/>
          <a:sym typeface="Impact"/>
        </a:defRPr>
      </a:lvl9pPr>
    </p:titleStyle>
    <p:bodyStyle>
      <a:lvl1pPr marL="288917" marR="0" indent="-288917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85000"/>
        <a:buFont typeface="Wingdings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1pPr>
      <a:lvl2pPr marL="731501" marR="0" indent="-274312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85000"/>
        <a:buFont typeface="Wingdings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2pPr>
      <a:lvl3pPr marL="1219168" marR="0" indent="-304791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85000"/>
        <a:buFont typeface="Wingdings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3pPr>
      <a:lvl4pPr marL="1714456" marR="0" indent="-342890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85000"/>
        <a:buFont typeface="Wingdings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4pPr>
      <a:lvl5pPr marL="2171646" marR="0" indent="-342891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85000"/>
        <a:buFont typeface="Wingdings"/>
        <a:buChar char="▪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5pPr>
      <a:lvl6pPr marL="2590735" marR="0" indent="-304792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6pPr>
      <a:lvl7pPr marL="3047924" marR="0" indent="-304792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7pPr>
      <a:lvl8pPr marL="3505112" marR="0" indent="-304792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8pPr>
      <a:lvl9pPr marL="3962301" marR="0" indent="-304791" algn="l" defTabSz="914377" rtl="0" latinLnBrk="0">
        <a:lnSpc>
          <a:spcPct val="100000"/>
        </a:lnSpc>
        <a:spcBef>
          <a:spcPts val="800"/>
        </a:spcBef>
        <a:spcAft>
          <a:spcPts val="0"/>
        </a:spcAft>
        <a:buClr>
          <a:srgbClr val="000000"/>
        </a:buClr>
        <a:buSzPct val="100000"/>
        <a:buFont typeface="Wingdings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1pPr>
      <a:lvl2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2pPr>
      <a:lvl3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3pPr>
      <a:lvl4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4pPr>
      <a:lvl5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5pPr>
      <a:lvl6pPr marL="0" marR="0" indent="2286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6pPr>
      <a:lvl7pPr marL="0" marR="0" indent="2743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7pPr>
      <a:lvl8pPr marL="0" marR="0" indent="3200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8pPr>
      <a:lvl9pPr marL="0" marR="0" indent="3657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Verdan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6494"/>
            <a:ext cx="8229600" cy="49796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31640" y="6352632"/>
            <a:ext cx="1080120" cy="368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C85E6-D733-4F70-B17A-25BBBCBEA27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4/26/2017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83770" y="6352632"/>
            <a:ext cx="2232248" cy="368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7544" y="6352632"/>
            <a:ext cx="792088" cy="368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966E8-4B23-4AD8-994B-9FE3B6B3E62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16016" y="6453336"/>
            <a:ext cx="26285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800" dirty="0">
                <a:solidFill>
                  <a:srgbClr val="7F7F7F"/>
                </a:solidFill>
                <a:latin typeface="Calibri"/>
              </a:rPr>
              <a:t>© </a:t>
            </a:r>
            <a:r>
              <a:rPr lang="en-US" sz="800" dirty="0" smtClean="0">
                <a:solidFill>
                  <a:srgbClr val="7F7F7F"/>
                </a:solidFill>
                <a:latin typeface="Calibri"/>
              </a:rPr>
              <a:t>2016 </a:t>
            </a:r>
            <a:r>
              <a:rPr lang="en-US" sz="800" dirty="0">
                <a:solidFill>
                  <a:srgbClr val="7F7F7F"/>
                </a:solidFill>
                <a:latin typeface="Calibri"/>
              </a:rPr>
              <a:t>Maplesoft, a division of Waterloo Maple Inc. </a:t>
            </a:r>
          </a:p>
        </p:txBody>
      </p:sp>
      <p:pic>
        <p:nvPicPr>
          <p:cNvPr id="9" name="Picture 8" descr="maplesoft_logo.png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054"/>
          <a:stretch/>
        </p:blipFill>
        <p:spPr bwMode="auto">
          <a:xfrm>
            <a:off x="7391400" y="6128022"/>
            <a:ext cx="1301877" cy="613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ackground_bluePPT.jpg"/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" t="46704" r="-1498" b="10105"/>
          <a:stretch/>
        </p:blipFill>
        <p:spPr>
          <a:xfrm>
            <a:off x="-91472" y="-19559"/>
            <a:ext cx="9470006" cy="193797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12144" y="-44623"/>
            <a:ext cx="9156144" cy="692792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2" name="Picture 11" descr="Background.jpg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4" b="2641"/>
          <a:stretch/>
        </p:blipFill>
        <p:spPr>
          <a:xfrm>
            <a:off x="-108520" y="-25301"/>
            <a:ext cx="9361040" cy="692792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08520" y="1"/>
            <a:ext cx="9372168" cy="692792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mailto:ARourke@maplesoft.com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6.jpg"/><Relationship Id="rId5" Type="http://schemas.openxmlformats.org/officeDocument/2006/relationships/hyperlink" Target="mailto:cgreen@campuscomputing.net" TargetMode="External"/><Relationship Id="rId4" Type="http://schemas.openxmlformats.org/officeDocument/2006/relationships/hyperlink" Target="mailto:scfurino@uwaterloo.ca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://www.maplesoft.com/contact/webforms/whitepapers/Online-Students-Arent-Paying-Attention.aspx" TargetMode="External"/><Relationship Id="rId7" Type="http://schemas.openxmlformats.org/officeDocument/2006/relationships/image" Target="../media/image20.png"/><Relationship Id="rId2" Type="http://schemas.openxmlformats.org/officeDocument/2006/relationships/hyperlink" Target="http://www.maplesoft.com/contact/webforms/Whitepapers/EvolutionRevolutionOnlineEducation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hyperlink" Target="http://www.maplesoft.com/company/casestudies/stories/Mobius_UW.aspx" TargetMode="External"/><Relationship Id="rId5" Type="http://schemas.openxmlformats.org/officeDocument/2006/relationships/hyperlink" Target="http://www.maplesoft.com/company/casestudies/Stories/Perimeter_Institute.aspx" TargetMode="External"/><Relationship Id="rId4" Type="http://schemas.openxmlformats.org/officeDocument/2006/relationships/hyperlink" Target="http://www.maplesoft.com/company/casestudies/Stories/Instructor-uses-Mobius-to-enhance-learning-for-first-year-engineering-students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scfurino@uwaterloo.ca" TargetMode="External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mailto:scfurino@uwaterloo.ca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6.jpe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20.png"/><Relationship Id="rId9" Type="http://schemas.openxmlformats.org/officeDocument/2006/relationships/hyperlink" Target="mailto:ARourke@maplesoft.com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908720"/>
            <a:ext cx="8136904" cy="122413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 </a:t>
            </a:r>
            <a:r>
              <a:rPr lang="en-US" sz="3400" dirty="0">
                <a:solidFill>
                  <a:schemeClr val="bg1"/>
                </a:solidFill>
              </a:rPr>
              <a:t>The Online Courseware Revolution and the Potential </a:t>
            </a:r>
            <a:r>
              <a:rPr lang="en-US" sz="3400" dirty="0" smtClean="0">
                <a:solidFill>
                  <a:schemeClr val="bg1"/>
                </a:solidFill>
              </a:rPr>
              <a:t>for </a:t>
            </a:r>
            <a:r>
              <a:rPr lang="en-US" sz="3400" dirty="0">
                <a:solidFill>
                  <a:schemeClr val="bg1"/>
                </a:solidFill>
              </a:rPr>
              <a:t>a </a:t>
            </a:r>
            <a:r>
              <a:rPr lang="en-US" sz="3400" dirty="0" smtClean="0">
                <a:solidFill>
                  <a:schemeClr val="bg1"/>
                </a:solidFill>
              </a:rPr>
              <a:t>“</a:t>
            </a:r>
            <a:r>
              <a:rPr lang="en-US" sz="3400" dirty="0">
                <a:solidFill>
                  <a:schemeClr val="bg1"/>
                </a:solidFill>
              </a:rPr>
              <a:t>Global Classroom”</a:t>
            </a:r>
          </a:p>
        </p:txBody>
      </p:sp>
      <p:pic>
        <p:nvPicPr>
          <p:cNvPr id="5" name="Picture 4" descr="pic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85" b="46347"/>
          <a:stretch/>
        </p:blipFill>
        <p:spPr>
          <a:xfrm>
            <a:off x="-36512" y="3736782"/>
            <a:ext cx="9144000" cy="312121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848" y="2132856"/>
            <a:ext cx="3024336" cy="576064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FFFF">
                    <a:alpha val="42000"/>
                  </a:srgbClr>
                </a:solidFill>
              </a:rPr>
              <a:t>Date: 27 April 2017</a:t>
            </a:r>
          </a:p>
        </p:txBody>
      </p:sp>
      <p:pic>
        <p:nvPicPr>
          <p:cNvPr id="4" name="Picture 3" descr="maplesoft_cybernet.png"/>
          <p:cNvPicPr>
            <a:picLocks noChangeAspect="1"/>
          </p:cNvPicPr>
          <p:nvPr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48"/>
          <a:stretch/>
        </p:blipFill>
        <p:spPr>
          <a:xfrm>
            <a:off x="1547664" y="2852936"/>
            <a:ext cx="2005964" cy="8737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292080" y="2999202"/>
            <a:ext cx="2862376" cy="717830"/>
            <a:chOff x="4644008" y="5013176"/>
            <a:chExt cx="3168352" cy="7945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4008" y="5013176"/>
              <a:ext cx="3168352" cy="79456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lum bright="70000" contrast="-70000"/>
            </a:blip>
            <a:srcRect l="26371"/>
            <a:stretch/>
          </p:blipFill>
          <p:spPr>
            <a:xfrm>
              <a:off x="5479516" y="5013176"/>
              <a:ext cx="2332843" cy="794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1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89" name="Shape 28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Question: Efficiency</a:t>
            </a:r>
          </a:p>
        </p:txBody>
      </p:sp>
      <p:sp>
        <p:nvSpPr>
          <p:cNvPr id="290" name="Shape 29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There is enormous interest in producing STEM digital assets.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How do we design, develop and deploy STEM digital assets in a manner which is efficient in authoring time, production cost and maintainability?</a:t>
            </a:r>
          </a:p>
        </p:txBody>
      </p:sp>
      <p:sp>
        <p:nvSpPr>
          <p:cNvPr id="291" name="Shape 291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Question: Reuse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We teach 26 different calculus courses, many with significant overlap in content but different audiences.</a:t>
            </a:r>
          </a:p>
          <a:p>
            <a:r>
              <a:t>We often need a subset of material from one course in another course.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How do we build digital assets that can be easily shared across courses?</a:t>
            </a: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Question: Evidence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Students, parents and the province spend enormous sums of money on higher education.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What empirical evidence do we have that students are learning?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What empirical evidence do we have to support specific changes in instruction or curriculum?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04" name="Shape 30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Question: Better Learning</a:t>
            </a:r>
          </a:p>
        </p:txBody>
      </p:sp>
      <p:sp>
        <p:nvSpPr>
          <p:cNvPr id="305" name="Shape 30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F92"/>
                </a:solidFill>
              </a:defRPr>
            </a:pPr>
            <a:r>
              <a:t>How do we embed the insights of cognitive science into our teaching?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How do we support different modalities of learning: face to face, blended, flipped or wholly online?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How do we provide review and remediation at a time when the student sees the need?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How do we provide enrichment opportunities for our strongest students?</a:t>
            </a:r>
          </a:p>
        </p:txBody>
      </p:sp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09" name="Shape 30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Möbius: Engagement</a:t>
            </a:r>
          </a:p>
        </p:txBody>
      </p:sp>
      <p:sp>
        <p:nvSpPr>
          <p:cNvPr id="310" name="Shape 31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rPr dirty="0"/>
              <a:t>We need software that can support</a:t>
            </a:r>
          </a:p>
          <a:p>
            <a:r>
              <a:rPr dirty="0"/>
              <a:t>Exposition</a:t>
            </a:r>
          </a:p>
          <a:p>
            <a:r>
              <a:rPr dirty="0"/>
              <a:t>Experimentation</a:t>
            </a:r>
          </a:p>
          <a:p>
            <a:r>
              <a:rPr dirty="0"/>
              <a:t>Exercises</a:t>
            </a:r>
          </a:p>
          <a:p>
            <a:r>
              <a:rPr dirty="0"/>
              <a:t>Evaluation</a:t>
            </a:r>
          </a:p>
        </p:txBody>
      </p:sp>
      <p:sp>
        <p:nvSpPr>
          <p:cNvPr id="311" name="Shape 31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Möbius: Engagement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We need software that can support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Exposition</a:t>
            </a:r>
          </a:p>
          <a:p>
            <a:r>
              <a:t>Experimentation</a:t>
            </a:r>
          </a:p>
          <a:p>
            <a:r>
              <a:t>Exercises</a:t>
            </a:r>
          </a:p>
          <a:p>
            <a:r>
              <a:t>Evaluation</a:t>
            </a:r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Möbius: Engagement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We need software that can support</a:t>
            </a:r>
          </a:p>
          <a:p>
            <a:r>
              <a:t>Exposition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Experimentation</a:t>
            </a:r>
          </a:p>
          <a:p>
            <a:r>
              <a:t>Exercises</a:t>
            </a:r>
          </a:p>
          <a:p>
            <a:r>
              <a:t>Evaluation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24" name="Shape 32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Möbius: Engagement</a:t>
            </a:r>
          </a:p>
        </p:txBody>
      </p:sp>
      <p:sp>
        <p:nvSpPr>
          <p:cNvPr id="325" name="Shape 32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We need software that can support</a:t>
            </a:r>
          </a:p>
          <a:p>
            <a:r>
              <a:t>Exposition</a:t>
            </a:r>
          </a:p>
          <a:p>
            <a:r>
              <a:t>Experimentation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Exercises</a:t>
            </a:r>
          </a:p>
          <a:p>
            <a:r>
              <a:t>Evaluation</a:t>
            </a:r>
          </a:p>
        </p:txBody>
      </p:sp>
      <p:sp>
        <p:nvSpPr>
          <p:cNvPr id="326" name="Shape 32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Möbius: Engagement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We need software that can support</a:t>
            </a:r>
          </a:p>
          <a:p>
            <a:r>
              <a:t>Exposition</a:t>
            </a:r>
          </a:p>
          <a:p>
            <a:r>
              <a:t>Experimentation</a:t>
            </a:r>
          </a:p>
          <a:p>
            <a:r>
              <a:t>Exercises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Evaluation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34" name="Shape 33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Möbius: Efficacy</a:t>
            </a:r>
          </a:p>
        </p:txBody>
      </p:sp>
      <p:sp>
        <p:nvSpPr>
          <p:cNvPr id="335" name="Shape 33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 marL="0" indent="0">
              <a:buClrTx/>
              <a:buSzTx/>
              <a:buFontTx/>
              <a:buNone/>
            </a:pPr>
            <a:r>
              <a:t>and which supports </a:t>
            </a:r>
          </a:p>
          <a:p>
            <a:r>
              <a:t>Enrichment and remediation</a:t>
            </a:r>
          </a:p>
          <a:p>
            <a:pPr marL="0" indent="0">
              <a:buClrTx/>
              <a:buSzTx/>
              <a:buFontTx/>
              <a:buNone/>
            </a:pPr>
            <a:r>
              <a:t>and is</a:t>
            </a:r>
          </a:p>
          <a:p>
            <a:r>
              <a:t>Effective pedagogically</a:t>
            </a:r>
          </a:p>
          <a:p>
            <a:r>
              <a:t>Evidence based</a:t>
            </a:r>
          </a:p>
          <a:p>
            <a:r>
              <a:t>Efficient in time and money</a:t>
            </a:r>
          </a:p>
        </p:txBody>
      </p:sp>
      <p:sp>
        <p:nvSpPr>
          <p:cNvPr id="336" name="Shape 33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736"/>
            <a:ext cx="8229600" cy="576000"/>
          </a:xfrm>
        </p:spPr>
        <p:txBody>
          <a:bodyPr/>
          <a:lstStyle/>
          <a:p>
            <a:pPr algn="ctr"/>
            <a:r>
              <a:rPr lang="en-US" sz="3600" dirty="0" smtClean="0"/>
              <a:t>Today’s Speakers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92" r="2919"/>
          <a:stretch/>
        </p:blipFill>
        <p:spPr>
          <a:xfrm>
            <a:off x="6588224" y="1700808"/>
            <a:ext cx="1601236" cy="2181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00808"/>
            <a:ext cx="1558230" cy="21815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4100945"/>
            <a:ext cx="27432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algn="ctr"/>
            <a:r>
              <a:rPr lang="en-US" sz="1600" b="1" dirty="0">
                <a:solidFill>
                  <a:srgbClr val="FFFFFF"/>
                </a:solidFill>
                <a:latin typeface="Calibri"/>
              </a:rPr>
              <a:t>Dr. Steven Furino</a:t>
            </a: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>
                <a:solidFill>
                  <a:srgbClr val="FFFFFF"/>
                </a:solidFill>
                <a:latin typeface="Calibri"/>
              </a:rPr>
              <a:t>Associate Dean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for Undergraduate Studies</a:t>
            </a:r>
          </a:p>
          <a:p>
            <a:pPr marL="118872" algn="ctr"/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Faculty </a:t>
            </a:r>
            <a:r>
              <a:rPr lang="en-US" sz="1400" dirty="0">
                <a:solidFill>
                  <a:srgbClr val="FFFFFF"/>
                </a:solidFill>
                <a:latin typeface="Calibri"/>
              </a:rPr>
              <a:t>of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Mathematics,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>
                <a:solidFill>
                  <a:srgbClr val="FFFFFF"/>
                </a:solidFill>
                <a:latin typeface="Calibri"/>
              </a:rPr>
              <a:t>University of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Waterloo</a:t>
            </a:r>
          </a:p>
          <a:p>
            <a:pPr marL="118872" algn="ctr"/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marL="118872" algn="ctr"/>
            <a:r>
              <a:rPr lang="en-US" sz="1600" dirty="0" smtClean="0">
                <a:solidFill>
                  <a:srgbClr val="FFFFFF"/>
                </a:solidFill>
                <a:latin typeface="Calibri"/>
                <a:hlinkClick r:id="rId4"/>
              </a:rPr>
              <a:t>scfurino@uwaterloo.ca</a:t>
            </a:r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marL="118872" algn="ctr"/>
            <a:endParaRPr lang="en-US" dirty="0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68144" y="4100945"/>
            <a:ext cx="3096344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958" indent="-227013" algn="ctr">
              <a:buFont typeface="Wingdings 2"/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</a:rPr>
              <a:t>Kenneth C. </a:t>
            </a:r>
            <a:r>
              <a:rPr lang="en-US" sz="1600" b="1" dirty="0" smtClean="0">
                <a:solidFill>
                  <a:srgbClr val="FFFFFF"/>
                </a:solidFill>
                <a:latin typeface="Calibri"/>
              </a:rPr>
              <a:t>Green</a:t>
            </a:r>
          </a:p>
          <a:p>
            <a:pPr marL="171958" indent="-227013" algn="ctr">
              <a:buFont typeface="Wingdings 2"/>
              <a:buNone/>
            </a:pPr>
            <a:r>
              <a:rPr lang="en-US" sz="1400" b="1" dirty="0" smtClean="0">
                <a:solidFill>
                  <a:srgbClr val="FFFFFF"/>
                </a:solidFill>
                <a:latin typeface="Calibri"/>
              </a:rPr>
              <a:t>(Moderator)</a:t>
            </a:r>
          </a:p>
          <a:p>
            <a:pPr marL="171958" indent="-227013" algn="ctr">
              <a:buFont typeface="Wingdings 2"/>
              <a:buNone/>
            </a:pPr>
            <a:r>
              <a:rPr lang="en-US" sz="1400" i="1" dirty="0" smtClean="0">
                <a:solidFill>
                  <a:srgbClr val="FFFFFF"/>
                </a:solidFill>
                <a:latin typeface="Calibri"/>
              </a:rPr>
              <a:t>Digital Tweed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Blogger and Director, 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The Campus Computing Project</a:t>
            </a:r>
          </a:p>
          <a:p>
            <a:pPr marL="629158" lvl="1" indent="-227013" algn="ctr">
              <a:buFont typeface="Wingdings 2"/>
              <a:buNone/>
            </a:pPr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marL="171958" indent="-227013" algn="ctr">
              <a:buFont typeface="Wingdings 2"/>
              <a:buNone/>
            </a:pPr>
            <a:r>
              <a:rPr lang="en-US" sz="1600" dirty="0" smtClean="0">
                <a:solidFill>
                  <a:srgbClr val="FFFFFF"/>
                </a:solidFill>
                <a:latin typeface="Calibri"/>
                <a:hlinkClick r:id="rId5"/>
              </a:rPr>
              <a:t>cgreen@campuscomputing.net</a:t>
            </a:r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marL="171958" indent="-227013" algn="ctr">
              <a:buFont typeface="Wingdings 2"/>
              <a:buNone/>
            </a:pPr>
            <a:endParaRPr lang="en-US" dirty="0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6024" r="17522" b="4488"/>
          <a:stretch/>
        </p:blipFill>
        <p:spPr>
          <a:xfrm>
            <a:off x="3658276" y="1700808"/>
            <a:ext cx="1561796" cy="218509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77576" y="4100945"/>
            <a:ext cx="2667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/>
              </a:rPr>
              <a:t>Andrew Rourke</a:t>
            </a:r>
            <a:r>
              <a:rPr lang="en-US" sz="1600" dirty="0" smtClean="0">
                <a:solidFill>
                  <a:srgbClr val="FFFFFF"/>
                </a:solidFill>
                <a:latin typeface="Calibri"/>
              </a:rPr>
              <a:t/>
            </a:r>
            <a:br>
              <a:rPr lang="en-US" sz="16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Director 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for </a:t>
            </a:r>
            <a:r>
              <a:rPr lang="en-US" sz="1400" dirty="0">
                <a:solidFill>
                  <a:srgbClr val="FFFFFF"/>
                </a:solidFill>
                <a:latin typeface="Calibri"/>
              </a:rPr>
              <a:t>Teaching </a:t>
            </a: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Solutions Group,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Maplesoft</a:t>
            </a:r>
          </a:p>
          <a:p>
            <a:pPr algn="ctr"/>
            <a:endParaRPr lang="en-US" sz="1600" dirty="0" smtClean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en-US" sz="1600" dirty="0" smtClean="0">
                <a:solidFill>
                  <a:srgbClr val="FFFFFF"/>
                </a:solidFill>
                <a:latin typeface="Calibri"/>
                <a:hlinkClick r:id="rId7"/>
              </a:rPr>
              <a:t>ARourke@maplesoft.com</a:t>
            </a:r>
            <a:endParaRPr lang="en-US" sz="16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224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2F92"/>
                </a:solidFill>
              </a:defRPr>
            </a:pPr>
            <a:r>
              <a:t>Master’s of Mathematics for Teachers (MMT)</a:t>
            </a:r>
          </a:p>
          <a:p>
            <a:r>
              <a:t>Open courseware</a:t>
            </a:r>
          </a:p>
          <a:p>
            <a:r>
              <a:t>Planned: Two undergraduate degrees online – Mathematics and Business Administration (MathBus), Financial Analysis and Risk Management (FARM)</a:t>
            </a:r>
          </a:p>
          <a:p>
            <a:r>
              <a:t>Risk Management, Economic Sustainability and Actuarial Science Development in Indonesia (READI)</a:t>
            </a:r>
          </a:p>
          <a:p>
            <a:r>
              <a:t>African Institute of Mathematical Sciences (AIMS)</a:t>
            </a:r>
          </a:p>
          <a:p>
            <a:r>
              <a:t>Publishers</a:t>
            </a:r>
          </a:p>
          <a:p>
            <a:r>
              <a:t>Corporations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20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44" name="Shape 34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345" name="Shape 34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Master’s of Mathematics for Teachers (MMT)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Open courseware</a:t>
            </a:r>
          </a:p>
          <a:p>
            <a:r>
              <a:t>Planned: Two undergraduate degrees online – Mathematics and Business Administration (MathBus), Financial Analysis and Risk Management (FARM)</a:t>
            </a:r>
          </a:p>
          <a:p>
            <a:r>
              <a:t>Risk Management, Economic Sustainability and Actuarial Science Development in Indonesia (READI)</a:t>
            </a:r>
          </a:p>
          <a:p>
            <a:r>
              <a:t>African Institute of Mathematical Sciences (AIMS)</a:t>
            </a:r>
          </a:p>
          <a:p>
            <a:r>
              <a:t>Publishers</a:t>
            </a:r>
          </a:p>
          <a:p>
            <a:r>
              <a:t>Corporations</a:t>
            </a:r>
          </a:p>
        </p:txBody>
      </p:sp>
      <p:sp>
        <p:nvSpPr>
          <p:cNvPr id="346" name="Shape 34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21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350" name="Shape 35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Master’s of Mathematics for Teachers (MMT)</a:t>
            </a:r>
          </a:p>
          <a:p>
            <a:r>
              <a:t>Open courseware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Planned: Two undergraduate degrees online – Mathematics and Business Administration (MathBus), Financial Analysis and Risk Management (FARM)</a:t>
            </a:r>
          </a:p>
          <a:p>
            <a:r>
              <a:t>Risk Management, Economic Sustainability and Actuarial Science Development in Indonesia (READI)</a:t>
            </a:r>
          </a:p>
          <a:p>
            <a:r>
              <a:t>African Institute of Mathematical Sciences (AIMS)</a:t>
            </a:r>
          </a:p>
          <a:p>
            <a:r>
              <a:t>Publishers</a:t>
            </a:r>
          </a:p>
          <a:p>
            <a:r>
              <a:t>Corporations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22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355" name="Shape 35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Master’s of Mathematics for Teachers (MMT)</a:t>
            </a:r>
          </a:p>
          <a:p>
            <a:r>
              <a:t>Open courseware</a:t>
            </a:r>
          </a:p>
          <a:p>
            <a:r>
              <a:t>Planned: Two undergraduate degrees online – Mathematics and Business Administration (MathBus), Financial Analysis and Risk Management (FARM)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Risk Management, Economic Sustainability and Actuarial Science Development in Indonesia (READI)</a:t>
            </a:r>
          </a:p>
          <a:p>
            <a:r>
              <a:t>African Institute of Mathematical Sciences (AIMS)</a:t>
            </a:r>
          </a:p>
          <a:p>
            <a:r>
              <a:t>Publishers</a:t>
            </a:r>
          </a:p>
          <a:p>
            <a:r>
              <a:t>Corporations</a:t>
            </a:r>
          </a:p>
        </p:txBody>
      </p:sp>
      <p:sp>
        <p:nvSpPr>
          <p:cNvPr id="356" name="Shape 35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Master’s of Mathematics for Teachers (MMT)</a:t>
            </a:r>
          </a:p>
          <a:p>
            <a:r>
              <a:t>Open courseware</a:t>
            </a:r>
          </a:p>
          <a:p>
            <a:r>
              <a:t>Planned: Two undergraduate degrees online – Mathematics and Business Administration (MathBus), Financial Analysis and Risk Management (FARM)</a:t>
            </a:r>
          </a:p>
          <a:p>
            <a:r>
              <a:t>Risk Management, Economic Sustainability and Actuarial Science Development in Indonesia (READI)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African Institute of Mathematical Sciences (AIMS)</a:t>
            </a:r>
          </a:p>
          <a:p>
            <a:r>
              <a:t>Publishers</a:t>
            </a:r>
          </a:p>
          <a:p>
            <a:r>
              <a:t>Corporations</a:t>
            </a:r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64" name="Shape 36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365" name="Shape 36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Master’s of Mathematics for Teachers (MMT)</a:t>
            </a:r>
          </a:p>
          <a:p>
            <a:r>
              <a:t>Open courseware</a:t>
            </a:r>
          </a:p>
          <a:p>
            <a:r>
              <a:t>Planned: Two undergraduate degrees online – Mathematics and Business Administration (MathBus), Financial Analysis and Risk Management (FARM)</a:t>
            </a:r>
          </a:p>
          <a:p>
            <a:r>
              <a:t>Risk Management, Economic Sustainability and Actuarial Science Development in Indonesia (READI)</a:t>
            </a:r>
          </a:p>
          <a:p>
            <a:r>
              <a:t>African Institute of Mathematical Sciences (AIMS)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Publishers</a:t>
            </a:r>
          </a:p>
          <a:p>
            <a:r>
              <a:t>Corporations</a:t>
            </a:r>
          </a:p>
        </p:txBody>
      </p:sp>
      <p:sp>
        <p:nvSpPr>
          <p:cNvPr id="366" name="Shape 36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370" name="Shape 37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Master’s of Mathematics for Teachers (MMT)</a:t>
            </a:r>
          </a:p>
          <a:p>
            <a:r>
              <a:t>Open courseware</a:t>
            </a:r>
          </a:p>
          <a:p>
            <a:r>
              <a:t>Planned: Two undergraduate degrees online – Mathematics and Business Administration (MathBus), Financial Analysis and Risk Management (FARM)</a:t>
            </a:r>
          </a:p>
          <a:p>
            <a:r>
              <a:t>Risk Management, Economic Sustainability and Actuarial Science Development in Indonesia (READI)</a:t>
            </a:r>
          </a:p>
          <a:p>
            <a:r>
              <a:t>African Institute of Mathematical Sciences (AIMS)</a:t>
            </a:r>
          </a:p>
          <a:p>
            <a:r>
              <a:t>Publishers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Corporations</a:t>
            </a:r>
          </a:p>
        </p:txBody>
      </p:sp>
      <p:sp>
        <p:nvSpPr>
          <p:cNvPr id="371" name="Shape 371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Sites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ClrTx/>
              <a:buSzTx/>
              <a:buFontTx/>
              <a:buNone/>
            </a:pPr>
            <a:r>
              <a:t>Parentheses contain page views in trailing twelve months. </a:t>
            </a:r>
            <a:r>
              <a:rPr>
                <a:solidFill>
                  <a:srgbClr val="0433FF"/>
                </a:solidFill>
              </a:rPr>
              <a:t>Sites in blue are built in Möbius</a:t>
            </a:r>
            <a:r>
              <a:rPr>
                <a:solidFill>
                  <a:srgbClr val="011993"/>
                </a:solidFill>
              </a:rPr>
              <a:t>.</a:t>
            </a:r>
          </a:p>
          <a:p>
            <a:r>
              <a:t>courseware.cemc.uwaterloo.ca (1,300,000)</a:t>
            </a:r>
          </a:p>
          <a:p>
            <a:r>
              <a:t>open.cs.uwaterloo.ca (370,000)</a:t>
            </a:r>
          </a:p>
          <a:p>
            <a:r>
              <a:t>open.math.uwaterloo.ca (127,000, courseware for linear algebra)</a:t>
            </a:r>
          </a:p>
          <a:p>
            <a:r>
              <a:rPr>
                <a:solidFill>
                  <a:srgbClr val="0433FF"/>
                </a:solidFill>
              </a:rPr>
              <a:t>open.engineering.uwaterloo.ca</a:t>
            </a:r>
            <a:r>
              <a:t> (80,000, course support for one course in one semester)</a:t>
            </a:r>
          </a:p>
          <a:p>
            <a:r>
              <a:rPr>
                <a:solidFill>
                  <a:srgbClr val="0433FF"/>
                </a:solidFill>
              </a:rPr>
              <a:t>readi.uwaterloo.ca</a:t>
            </a:r>
            <a:r>
              <a:t> (requires login, 6,500 from 20 workshop participants in two weeks)</a:t>
            </a:r>
          </a:p>
          <a:p>
            <a:r>
              <a:rPr>
                <a:solidFill>
                  <a:srgbClr val="0433FF"/>
                </a:solidFill>
              </a:rPr>
              <a:t>open.science.uwaterloo.ca</a:t>
            </a:r>
            <a:r>
              <a:t> (not yet public)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xfrm>
            <a:off x="4497044" y="6338560"/>
            <a:ext cx="26562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27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257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pPr algn="ctr"/>
            <a:r>
              <a:rPr sz="4400" dirty="0"/>
              <a:t>Poll</a:t>
            </a:r>
          </a:p>
        </p:txBody>
      </p:sp>
      <p:sp>
        <p:nvSpPr>
          <p:cNvPr id="7" name="Shape 258"/>
          <p:cNvSpPr txBox="1">
            <a:spLocks/>
          </p:cNvSpPr>
          <p:nvPr/>
        </p:nvSpPr>
        <p:spPr>
          <a:xfrm>
            <a:off x="755576" y="1413165"/>
            <a:ext cx="7920880" cy="4595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7175" indent="-257175" algn="l" defTabSz="685800" rtl="0" eaLnBrk="1" latinLnBrk="0" hangingPunct="1">
              <a:spcBef>
                <a:spcPts val="900"/>
              </a:spcBef>
              <a:buFont typeface="Arial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How many STEM courses are offered wholly online at your institution each year?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0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1 – 19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20 – 39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&gt; 40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6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9" t="7358" r="-1" b="4255"/>
          <a:stretch/>
        </p:blipFill>
        <p:spPr>
          <a:xfrm>
            <a:off x="10406" y="-1919"/>
            <a:ext cx="6470597" cy="68782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441207" y="2784352"/>
            <a:ext cx="5130570" cy="165276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dirty="0"/>
              <a:t>Möbius</a:t>
            </a:r>
            <a:r>
              <a:rPr lang="en-US" sz="4400" dirty="0"/>
              <a:t> </a:t>
            </a:r>
            <a:r>
              <a:rPr lang="en-US" sz="3200" dirty="0"/>
              <a:t>- Solution for the Challenges of </a:t>
            </a:r>
            <a:r>
              <a:rPr lang="en-US" sz="3200" dirty="0" smtClean="0"/>
              <a:t>Bringing and Teaching </a:t>
            </a:r>
            <a:r>
              <a:rPr lang="en-US" sz="3200" dirty="0"/>
              <a:t>STEM Online</a:t>
            </a:r>
            <a:endParaRPr lang="en-CA" sz="3200" spc="-113" dirty="0"/>
          </a:p>
          <a:p>
            <a:pPr algn="l">
              <a:lnSpc>
                <a:spcPct val="90000"/>
              </a:lnSpc>
            </a:pPr>
            <a:endParaRPr lang="en-CA" sz="4400" spc="-113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491880" y="4591374"/>
            <a:ext cx="2686050" cy="1232705"/>
          </a:xfrm>
          <a:prstGeom prst="rect">
            <a:avLst/>
          </a:prstGeom>
        </p:spPr>
        <p:txBody>
          <a:bodyPr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4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95000"/>
                    <a:alpha val="60000"/>
                  </a:schemeClr>
                </a:solidFill>
              </a:rPr>
              <a:t>Andrew Rourke,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bg1">
                    <a:lumMod val="95000"/>
                    <a:alpha val="60000"/>
                  </a:schemeClr>
                </a:solidFill>
              </a:rPr>
              <a:t>Director, Teaching Solutions Group Maplesoft</a:t>
            </a:r>
            <a:endParaRPr lang="en-US" dirty="0">
              <a:solidFill>
                <a:schemeClr val="bg1">
                  <a:lumMod val="95000"/>
                  <a:alpha val="6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41208" y="2146771"/>
            <a:ext cx="1747148" cy="36004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1400" b="0" dirty="0" smtClean="0">
                <a:solidFill>
                  <a:schemeClr val="bg1"/>
                </a:solidFill>
              </a:rPr>
              <a:t>April 2017 </a:t>
            </a:r>
            <a:endParaRPr lang="en-CA" sz="1400" b="0" dirty="0">
              <a:solidFill>
                <a:schemeClr val="bg1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41209" y="692696"/>
            <a:ext cx="4266473" cy="151216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sz="3200" b="0" spc="-113" dirty="0" smtClean="0">
                <a:solidFill>
                  <a:schemeClr val="bg1">
                    <a:alpha val="60000"/>
                  </a:schemeClr>
                </a:solidFill>
              </a:rPr>
              <a:t>Inside Higher Ed Webinar</a:t>
            </a:r>
            <a:r>
              <a:rPr lang="en-US" b="0" spc="-113" dirty="0" smtClean="0">
                <a:solidFill>
                  <a:schemeClr val="bg1">
                    <a:alpha val="60000"/>
                  </a:schemeClr>
                </a:solidFill>
              </a:rPr>
              <a:t> </a:t>
            </a:r>
            <a:endParaRPr lang="en-CA" b="0" i="1" spc="-113" dirty="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2" name="Picture 1" descr="Maplesoft_logo_Cybernet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32468" r="30694" b="38181"/>
          <a:stretch/>
        </p:blipFill>
        <p:spPr>
          <a:xfrm>
            <a:off x="6804248" y="5373217"/>
            <a:ext cx="1778404" cy="90031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481745" y="2636912"/>
            <a:ext cx="5090033" cy="0"/>
          </a:xfrm>
          <a:prstGeom prst="line">
            <a:avLst/>
          </a:prstGeom>
          <a:ln w="19050" cmpd="sng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79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utterstock_1571350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88"/>
          <a:stretch/>
        </p:blipFill>
        <p:spPr>
          <a:xfrm>
            <a:off x="1547665" y="0"/>
            <a:ext cx="7596336" cy="69573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476736"/>
            <a:ext cx="6995120" cy="576000"/>
          </a:xfrm>
        </p:spPr>
        <p:txBody>
          <a:bodyPr/>
          <a:lstStyle/>
          <a:p>
            <a:r>
              <a:rPr lang="en-US" sz="3600" dirty="0" smtClean="0"/>
              <a:t>Before We Begin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533400" y="1700808"/>
            <a:ext cx="4830688" cy="46085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>
              <a:spcAft>
                <a:spcPts val="13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We</a:t>
            </a:r>
            <a:r>
              <a:rPr lang="fr-FR" dirty="0" smtClean="0">
                <a:solidFill>
                  <a:srgbClr val="FFFFFF"/>
                </a:solidFill>
                <a:latin typeface="Calibri"/>
              </a:rPr>
              <a:t> are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using On24 for today’s webinar. Please enter questions in the text field at the bottom of the Q&amp;A Window. </a:t>
            </a:r>
            <a:r>
              <a:rPr lang="en-US" i="1" dirty="0" smtClean="0">
                <a:solidFill>
                  <a:srgbClr val="FFFFFF"/>
                </a:solidFill>
                <a:latin typeface="Calibri"/>
              </a:rPr>
              <a:t>We are monitoring the discussion and will try to bring the Q&amp;A comments into the conversation.</a:t>
            </a:r>
            <a:endParaRPr lang="en-US" dirty="0" smtClean="0">
              <a:solidFill>
                <a:srgbClr val="FFFFFF"/>
              </a:solidFill>
              <a:latin typeface="Calibri"/>
            </a:endParaRPr>
          </a:p>
          <a:p>
            <a:pPr marL="342900" indent="-342900">
              <a:spcAft>
                <a:spcPts val="1300"/>
              </a:spcAft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We 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are recording the webinar; the webinar archive and slides will be available later today. </a:t>
            </a:r>
          </a:p>
        </p:txBody>
      </p:sp>
    </p:spTree>
    <p:extLst>
      <p:ext uri="{BB962C8B-B14F-4D97-AF65-F5344CB8AC3E}">
        <p14:creationId xmlns:p14="http://schemas.microsoft.com/office/powerpoint/2010/main" val="24560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620690"/>
            <a:ext cx="70207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Insert 2 pictures; lecture hall from 150 years ago and today</a:t>
            </a:r>
          </a:p>
        </p:txBody>
      </p:sp>
      <p:pic>
        <p:nvPicPr>
          <p:cNvPr id="4" name="Picture 3" descr="shutterstock_24847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05" r="14939"/>
          <a:stretch/>
        </p:blipFill>
        <p:spPr>
          <a:xfrm>
            <a:off x="1" y="0"/>
            <a:ext cx="9144000" cy="687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31640" y="620690"/>
            <a:ext cx="70207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>
                <a:solidFill>
                  <a:schemeClr val="bg1"/>
                </a:solidFill>
              </a:rPr>
              <a:t>Insert 2 pictures; lecture hall from 150 years ago and today</a:t>
            </a:r>
          </a:p>
        </p:txBody>
      </p:sp>
      <p:pic>
        <p:nvPicPr>
          <p:cNvPr id="5" name="Picture 4" descr="shutterstock_27128127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43" r="13381"/>
          <a:stretch/>
        </p:blipFill>
        <p:spPr>
          <a:xfrm>
            <a:off x="1" y="0"/>
            <a:ext cx="9144000" cy="68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0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37574" y="620690"/>
            <a:ext cx="78308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-150" dirty="0" smtClean="0">
                <a:solidFill>
                  <a:schemeClr val="bg1"/>
                </a:solidFill>
              </a:rPr>
              <a:t>Online Education – </a:t>
            </a:r>
            <a:br>
              <a:rPr lang="en-US" sz="4400" spc="-150" dirty="0" smtClean="0">
                <a:solidFill>
                  <a:schemeClr val="bg1"/>
                </a:solidFill>
              </a:rPr>
            </a:br>
            <a:r>
              <a:rPr lang="en-US" sz="4400" spc="-150" dirty="0" smtClean="0">
                <a:solidFill>
                  <a:schemeClr val="bg1"/>
                </a:solidFill>
              </a:rPr>
              <a:t>STEM the past 10 years: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7604" y="2420888"/>
            <a:ext cx="745282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MOOCs – failed to deliver</a:t>
            </a:r>
          </a:p>
          <a:p>
            <a:pPr marL="857250" indent="-85725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Certification, Badging and Credentialing – still struggling</a:t>
            </a:r>
          </a:p>
          <a:p>
            <a:pPr marL="857250" indent="-857250">
              <a:buFont typeface="Arial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Technology struggles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632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620690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-150" dirty="0" smtClean="0">
                <a:solidFill>
                  <a:schemeClr val="bg1"/>
                </a:solidFill>
              </a:rPr>
              <a:t>Online Education – </a:t>
            </a:r>
            <a:br>
              <a:rPr lang="en-US" sz="4400" spc="-150" dirty="0" smtClean="0">
                <a:solidFill>
                  <a:schemeClr val="bg1"/>
                </a:solidFill>
              </a:rPr>
            </a:br>
            <a:r>
              <a:rPr lang="en-US" sz="4400" spc="-150" dirty="0" smtClean="0">
                <a:solidFill>
                  <a:schemeClr val="bg1"/>
                </a:solidFill>
              </a:rPr>
              <a:t>STEM the past 10 years:</a:t>
            </a:r>
          </a:p>
        </p:txBody>
      </p:sp>
      <p:pic>
        <p:nvPicPr>
          <p:cNvPr id="4" name="Picture 3" descr="swoos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5"/>
            <a:ext cx="4165600" cy="40614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73578" y="2571291"/>
            <a:ext cx="3149600" cy="3882045"/>
            <a:chOff x="1991544" y="2283259"/>
            <a:chExt cx="4199467" cy="3882045"/>
          </a:xfrm>
        </p:grpSpPr>
        <p:pic>
          <p:nvPicPr>
            <p:cNvPr id="2" name="Picture 1" descr="computer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1544" y="2283259"/>
              <a:ext cx="4199467" cy="31496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351584" y="5703639"/>
              <a:ext cx="35523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Online Learning 1.0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071664" y="4155467"/>
              <a:ext cx="432048" cy="43204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4294832" y="2636912"/>
            <a:ext cx="4165600" cy="3816424"/>
            <a:chOff x="5879976" y="2643299"/>
            <a:chExt cx="5554133" cy="3816424"/>
          </a:xfrm>
        </p:grpSpPr>
        <p:sp>
          <p:nvSpPr>
            <p:cNvPr id="13" name="TextBox 12"/>
            <p:cNvSpPr txBox="1"/>
            <p:nvPr/>
          </p:nvSpPr>
          <p:spPr>
            <a:xfrm>
              <a:off x="6888088" y="5998058"/>
              <a:ext cx="39699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Online Learning 2.0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14" descr="screens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9976" y="2643299"/>
              <a:ext cx="5554133" cy="2827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802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83568" y="1268760"/>
            <a:ext cx="7992888" cy="12961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en-CA" sz="3600" dirty="0" smtClean="0">
                <a:solidFill>
                  <a:schemeClr val="bg1"/>
                </a:solidFill>
              </a:rPr>
              <a:t>You </a:t>
            </a:r>
            <a:r>
              <a:rPr lang="en-CA" sz="3600" dirty="0">
                <a:solidFill>
                  <a:schemeClr val="bg1"/>
                </a:solidFill>
              </a:rPr>
              <a:t>have </a:t>
            </a:r>
            <a:r>
              <a:rPr lang="en-CA" sz="3600" dirty="0" smtClean="0">
                <a:solidFill>
                  <a:schemeClr val="bg1"/>
                </a:solidFill>
              </a:rPr>
              <a:t>a </a:t>
            </a:r>
            <a:r>
              <a:rPr lang="en-CA" sz="3600" i="1" dirty="0" smtClean="0">
                <a:solidFill>
                  <a:schemeClr val="bg1"/>
                </a:solidFill>
              </a:rPr>
              <a:t>lot </a:t>
            </a:r>
            <a:r>
              <a:rPr lang="en-CA" sz="3600" dirty="0" smtClean="0">
                <a:solidFill>
                  <a:schemeClr val="bg1"/>
                </a:solidFill>
              </a:rPr>
              <a:t>to </a:t>
            </a:r>
            <a:r>
              <a:rPr lang="en-CA" sz="3600" dirty="0">
                <a:solidFill>
                  <a:schemeClr val="bg1"/>
                </a:solidFill>
              </a:rPr>
              <a:t>consider if you </a:t>
            </a:r>
            <a:r>
              <a:rPr lang="en-CA" sz="3600" dirty="0" smtClean="0">
                <a:solidFill>
                  <a:schemeClr val="bg1"/>
                </a:solidFill>
              </a:rPr>
              <a:t>are </a:t>
            </a:r>
            <a:br>
              <a:rPr lang="en-CA" sz="3600" dirty="0" smtClean="0">
                <a:solidFill>
                  <a:schemeClr val="bg1"/>
                </a:solidFill>
              </a:rPr>
            </a:br>
            <a:r>
              <a:rPr lang="en-CA" sz="3600" dirty="0" smtClean="0">
                <a:solidFill>
                  <a:schemeClr val="bg1"/>
                </a:solidFill>
              </a:rPr>
              <a:t>moving STEM courses online</a:t>
            </a:r>
          </a:p>
          <a:p>
            <a:pPr lvl="1" algn="ctr"/>
            <a:endParaRPr lang="en-CA" sz="2000" dirty="0" smtClean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47127" y="4005067"/>
            <a:ext cx="1320617" cy="1648061"/>
            <a:chOff x="1991544" y="4077072"/>
            <a:chExt cx="864096" cy="1046042"/>
          </a:xfrm>
        </p:grpSpPr>
        <p:grpSp>
          <p:nvGrpSpPr>
            <p:cNvPr id="17" name="Group 16"/>
            <p:cNvGrpSpPr/>
            <p:nvPr/>
          </p:nvGrpSpPr>
          <p:grpSpPr>
            <a:xfrm>
              <a:off x="2063552" y="4077072"/>
              <a:ext cx="720080" cy="720268"/>
              <a:chOff x="2063552" y="4077072"/>
              <a:chExt cx="720080" cy="720268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063552" y="4077072"/>
                <a:ext cx="720080" cy="720268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400" dirty="0">
                  <a:latin typeface="Lato Light"/>
                  <a:cs typeface="Lato Light"/>
                </a:endParaRPr>
              </a:p>
            </p:txBody>
          </p:sp>
          <p:pic>
            <p:nvPicPr>
              <p:cNvPr id="15" name="Picture 14" descr="cost.png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50659" y="4221088"/>
                <a:ext cx="560965" cy="432048"/>
              </a:xfrm>
              <a:prstGeom prst="rect">
                <a:avLst/>
              </a:prstGeom>
            </p:spPr>
          </p:pic>
        </p:grpSp>
        <p:sp>
          <p:nvSpPr>
            <p:cNvPr id="18" name="TextBox 17"/>
            <p:cNvSpPr txBox="1"/>
            <p:nvPr/>
          </p:nvSpPr>
          <p:spPr>
            <a:xfrm>
              <a:off x="1991544" y="4869160"/>
              <a:ext cx="864096" cy="25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bg1"/>
                  </a:solidFill>
                </a:rPr>
                <a:t>Costs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83768" y="4005069"/>
            <a:ext cx="2880320" cy="1648061"/>
            <a:chOff x="4079776" y="4077073"/>
            <a:chExt cx="1872208" cy="1046041"/>
          </a:xfrm>
        </p:grpSpPr>
        <p:grpSp>
          <p:nvGrpSpPr>
            <p:cNvPr id="16" name="Group 15"/>
            <p:cNvGrpSpPr/>
            <p:nvPr/>
          </p:nvGrpSpPr>
          <p:grpSpPr>
            <a:xfrm>
              <a:off x="4655840" y="4077073"/>
              <a:ext cx="720080" cy="720267"/>
              <a:chOff x="4655840" y="4077073"/>
              <a:chExt cx="720080" cy="72026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55840" y="4077073"/>
                <a:ext cx="720080" cy="72026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4400" dirty="0">
                  <a:latin typeface="Lato Light"/>
                  <a:cs typeface="Lato Light"/>
                </a:endParaRPr>
              </a:p>
            </p:txBody>
          </p:sp>
          <p:pic>
            <p:nvPicPr>
              <p:cNvPr id="2" name="Picture 1" descr="book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91844" y="4187638"/>
                <a:ext cx="648073" cy="499136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4079776" y="4869160"/>
              <a:ext cx="1872208" cy="25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bg1"/>
                  </a:solidFill>
                </a:rPr>
                <a:t>Range of Learner</a:t>
              </a:r>
              <a:endParaRPr lang="en-US" sz="20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16017" y="4005069"/>
            <a:ext cx="4536503" cy="1648061"/>
            <a:chOff x="7176120" y="4077073"/>
            <a:chExt cx="2952328" cy="1046041"/>
          </a:xfrm>
        </p:grpSpPr>
        <p:grpSp>
          <p:nvGrpSpPr>
            <p:cNvPr id="4" name="Group 3"/>
            <p:cNvGrpSpPr/>
            <p:nvPr/>
          </p:nvGrpSpPr>
          <p:grpSpPr>
            <a:xfrm>
              <a:off x="8328248" y="4077073"/>
              <a:ext cx="720080" cy="720267"/>
              <a:chOff x="539552" y="4581128"/>
              <a:chExt cx="720080" cy="72026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539552" y="4581128"/>
                <a:ext cx="720080" cy="720267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dist"/>
                <a:endParaRPr lang="en-US" sz="4400" dirty="0">
                  <a:latin typeface="Lato Light"/>
                  <a:cs typeface="Lato Light"/>
                </a:endParaRPr>
              </a:p>
            </p:txBody>
          </p:sp>
          <p:sp>
            <p:nvSpPr>
              <p:cNvPr id="6" name="AutoShape 10"/>
              <p:cNvSpPr>
                <a:spLocks/>
              </p:cNvSpPr>
              <p:nvPr/>
            </p:nvSpPr>
            <p:spPr bwMode="auto">
              <a:xfrm>
                <a:off x="702471" y="4725144"/>
                <a:ext cx="394243" cy="43204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63" y="0"/>
                    </a:moveTo>
                    <a:cubicBezTo>
                      <a:pt x="20630" y="0"/>
                      <a:pt x="20946" y="158"/>
                      <a:pt x="21208" y="475"/>
                    </a:cubicBezTo>
                    <a:cubicBezTo>
                      <a:pt x="21470" y="796"/>
                      <a:pt x="21599" y="1175"/>
                      <a:pt x="21599" y="1615"/>
                    </a:cubicBezTo>
                    <a:lnTo>
                      <a:pt x="21599" y="19984"/>
                    </a:lnTo>
                    <a:cubicBezTo>
                      <a:pt x="21599" y="20419"/>
                      <a:pt x="21470" y="20803"/>
                      <a:pt x="21208" y="21121"/>
                    </a:cubicBezTo>
                    <a:cubicBezTo>
                      <a:pt x="20946" y="21441"/>
                      <a:pt x="20630" y="21599"/>
                      <a:pt x="20263" y="21599"/>
                    </a:cubicBezTo>
                    <a:lnTo>
                      <a:pt x="1370" y="21599"/>
                    </a:lnTo>
                    <a:cubicBezTo>
                      <a:pt x="1003" y="21599"/>
                      <a:pt x="683" y="21441"/>
                      <a:pt x="411" y="21121"/>
                    </a:cubicBezTo>
                    <a:cubicBezTo>
                      <a:pt x="137" y="20803"/>
                      <a:pt x="0" y="20422"/>
                      <a:pt x="0" y="19984"/>
                    </a:cubicBezTo>
                    <a:lnTo>
                      <a:pt x="0" y="1615"/>
                    </a:lnTo>
                    <a:cubicBezTo>
                      <a:pt x="0" y="1175"/>
                      <a:pt x="137" y="796"/>
                      <a:pt x="411" y="475"/>
                    </a:cubicBezTo>
                    <a:cubicBezTo>
                      <a:pt x="683" y="158"/>
                      <a:pt x="1003" y="0"/>
                      <a:pt x="1370" y="0"/>
                    </a:cubicBezTo>
                    <a:lnTo>
                      <a:pt x="20263" y="0"/>
                    </a:lnTo>
                    <a:close/>
                    <a:moveTo>
                      <a:pt x="19805" y="2162"/>
                    </a:moveTo>
                    <a:lnTo>
                      <a:pt x="1804" y="2162"/>
                    </a:lnTo>
                    <a:lnTo>
                      <a:pt x="1804" y="19432"/>
                    </a:lnTo>
                    <a:lnTo>
                      <a:pt x="19805" y="19432"/>
                    </a:lnTo>
                    <a:lnTo>
                      <a:pt x="19805" y="2162"/>
                    </a:lnTo>
                    <a:close/>
                    <a:moveTo>
                      <a:pt x="5978" y="17886"/>
                    </a:moveTo>
                    <a:lnTo>
                      <a:pt x="3598" y="17886"/>
                    </a:lnTo>
                    <a:lnTo>
                      <a:pt x="3598" y="12784"/>
                    </a:lnTo>
                    <a:lnTo>
                      <a:pt x="5978" y="12784"/>
                    </a:lnTo>
                    <a:lnTo>
                      <a:pt x="5978" y="17886"/>
                    </a:lnTo>
                    <a:close/>
                    <a:moveTo>
                      <a:pt x="9961" y="17886"/>
                    </a:moveTo>
                    <a:lnTo>
                      <a:pt x="7606" y="17886"/>
                    </a:lnTo>
                    <a:lnTo>
                      <a:pt x="7606" y="6973"/>
                    </a:lnTo>
                    <a:lnTo>
                      <a:pt x="9961" y="6973"/>
                    </a:lnTo>
                    <a:lnTo>
                      <a:pt x="9961" y="17886"/>
                    </a:lnTo>
                    <a:close/>
                    <a:moveTo>
                      <a:pt x="14018" y="17886"/>
                    </a:moveTo>
                    <a:lnTo>
                      <a:pt x="11638" y="17886"/>
                    </a:lnTo>
                    <a:lnTo>
                      <a:pt x="11638" y="9561"/>
                    </a:lnTo>
                    <a:lnTo>
                      <a:pt x="14018" y="9561"/>
                    </a:lnTo>
                    <a:lnTo>
                      <a:pt x="14018" y="17886"/>
                    </a:lnTo>
                    <a:close/>
                    <a:moveTo>
                      <a:pt x="18001" y="17886"/>
                    </a:moveTo>
                    <a:lnTo>
                      <a:pt x="15621" y="17886"/>
                    </a:lnTo>
                    <a:lnTo>
                      <a:pt x="15621" y="4920"/>
                    </a:lnTo>
                    <a:lnTo>
                      <a:pt x="18001" y="4920"/>
                    </a:lnTo>
                    <a:lnTo>
                      <a:pt x="18001" y="178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lIns="101578" tIns="101578" rIns="101578" bIns="101578" anchor="ctr"/>
              <a:lstStyle/>
              <a:p>
                <a:pPr algn="dist" defTabSz="914195">
                  <a:defRPr/>
                </a:pPr>
                <a:endParaRPr lang="es-ES" sz="58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176120" y="4869160"/>
              <a:ext cx="2952328" cy="2539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dirty="0">
                  <a:solidFill>
                    <a:schemeClr val="bg1"/>
                  </a:solidFill>
                </a:rPr>
                <a:t>Measurement </a:t>
              </a:r>
              <a:r>
                <a:rPr lang="en-CA" sz="2000" dirty="0" smtClean="0">
                  <a:solidFill>
                    <a:schemeClr val="bg1"/>
                  </a:solidFill>
                </a:rPr>
                <a:t>and </a:t>
              </a:r>
              <a:r>
                <a:rPr lang="en-CA" sz="2000" dirty="0">
                  <a:solidFill>
                    <a:schemeClr val="bg1"/>
                  </a:solidFill>
                </a:rPr>
                <a:t>Analytics</a:t>
              </a:r>
              <a:endParaRPr lang="en-US" sz="20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95536" y="2780928"/>
            <a:ext cx="84969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solidFill>
                  <a:schemeClr val="bg1"/>
                </a:solidFill>
              </a:rPr>
              <a:t>What to consider, even before you begin:  </a:t>
            </a:r>
          </a:p>
          <a:p>
            <a:pPr algn="ctr"/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78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7874" y="764705"/>
            <a:ext cx="5346594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400" dirty="0" smtClean="0">
                <a:solidFill>
                  <a:schemeClr val="bg1"/>
                </a:solidFill>
              </a:rPr>
              <a:t>Costs</a:t>
            </a:r>
            <a:r>
              <a:rPr lang="en-CA" sz="3600" dirty="0" smtClean="0">
                <a:solidFill>
                  <a:schemeClr val="bg1"/>
                </a:solidFill>
              </a:rPr>
              <a:t/>
            </a:r>
            <a:br>
              <a:rPr lang="en-CA" sz="3600" dirty="0" smtClean="0">
                <a:solidFill>
                  <a:schemeClr val="bg1"/>
                </a:solidFill>
              </a:rPr>
            </a:br>
            <a:endParaRPr lang="en-CA" sz="9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Significant costs to develop </a:t>
            </a:r>
            <a:r>
              <a:rPr lang="en-CA" sz="2000" i="1" dirty="0" smtClean="0">
                <a:solidFill>
                  <a:schemeClr val="bg1"/>
                </a:solidFill>
              </a:rPr>
              <a:t>and maintain </a:t>
            </a:r>
            <a:r>
              <a:rPr lang="en-CA" sz="2000" dirty="0" smtClean="0">
                <a:solidFill>
                  <a:schemeClr val="bg1"/>
                </a:solidFill>
              </a:rPr>
              <a:t>courses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Assume 1 full year of development for a STEM course: from develop to deploy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Decisions need to be made as to who will be involved in the development process</a:t>
            </a:r>
          </a:p>
          <a:p>
            <a:pPr marL="800100" lvl="1" indent="-342900">
              <a:buFont typeface="Arial"/>
              <a:buChar char="•"/>
            </a:pPr>
            <a:endParaRPr lang="en-CA" sz="2000" dirty="0" smtClean="0">
              <a:solidFill>
                <a:schemeClr val="bg1"/>
              </a:solidFill>
            </a:endParaRPr>
          </a:p>
          <a:p>
            <a:pPr marL="342900" lvl="0" indent="-342900">
              <a:buFont typeface="Arial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Must ensure:</a:t>
            </a:r>
          </a:p>
          <a:p>
            <a:pPr marL="800100" lvl="1" indent="-342900">
              <a:buFont typeface="Arial"/>
              <a:buChar char="•"/>
            </a:pPr>
            <a:r>
              <a:rPr lang="en-CA" sz="2000" u="sng" dirty="0" smtClean="0">
                <a:solidFill>
                  <a:schemeClr val="bg1"/>
                </a:solidFill>
              </a:rPr>
              <a:t>improved</a:t>
            </a:r>
            <a:r>
              <a:rPr lang="en-CA" sz="2000" dirty="0" smtClean="0">
                <a:solidFill>
                  <a:schemeClr val="bg1"/>
                </a:solidFill>
              </a:rPr>
              <a:t> learning outcomes</a:t>
            </a:r>
          </a:p>
          <a:p>
            <a:pPr marL="800100" lvl="1" indent="-342900">
              <a:buFont typeface="Arial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an engaging and pleasing student experience – rich &amp; multi-level</a:t>
            </a:r>
          </a:p>
          <a:p>
            <a:pPr marL="800100" lvl="1" indent="-342900">
              <a:buFont typeface="Arial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cost efficiency to build/maintain courses</a:t>
            </a:r>
          </a:p>
          <a:p>
            <a:pPr marL="800100" lvl="1" indent="-342900">
              <a:buFont typeface="Arial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an efficient process to minimize required resources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-3276872" y="-1107504"/>
            <a:ext cx="6354706" cy="6362367"/>
          </a:xfrm>
          <a:prstGeom prst="ellipse">
            <a:avLst/>
          </a:prstGeom>
          <a:solidFill>
            <a:schemeClr val="accent6">
              <a:lumMod val="75000"/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>
              <a:noFill/>
              <a:latin typeface="Lato Light"/>
              <a:cs typeface="Lato Light"/>
            </a:endParaRPr>
          </a:p>
        </p:txBody>
      </p:sp>
      <p:pic>
        <p:nvPicPr>
          <p:cNvPr id="8" name="Picture 7" descr="cost.png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9733" y="164637"/>
            <a:ext cx="4950516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91880" y="764706"/>
            <a:ext cx="5256584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400" dirty="0">
                <a:solidFill>
                  <a:schemeClr val="bg1"/>
                </a:solidFill>
              </a:rPr>
              <a:t>Range of </a:t>
            </a:r>
            <a:r>
              <a:rPr lang="en-CA" sz="3400" dirty="0" smtClean="0">
                <a:solidFill>
                  <a:schemeClr val="bg1"/>
                </a:solidFill>
              </a:rPr>
              <a:t>Learner</a:t>
            </a:r>
          </a:p>
          <a:p>
            <a:pPr lvl="0"/>
            <a:r>
              <a:rPr lang="en-CA" sz="900" dirty="0" smtClean="0">
                <a:solidFill>
                  <a:schemeClr val="bg1"/>
                </a:solidFill>
              </a:rPr>
              <a:t> </a:t>
            </a:r>
            <a:endParaRPr lang="en-CA" sz="9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No two students are equal in knowledge or </a:t>
            </a:r>
            <a:r>
              <a:rPr lang="en-CA" sz="2000" dirty="0" smtClean="0">
                <a:solidFill>
                  <a:schemeClr val="bg1"/>
                </a:solidFill>
              </a:rPr>
              <a:t>background</a:t>
            </a:r>
            <a:br>
              <a:rPr lang="en-CA" sz="2000" dirty="0" smtClean="0">
                <a:solidFill>
                  <a:schemeClr val="bg1"/>
                </a:solidFill>
              </a:rPr>
            </a:br>
            <a:endParaRPr lang="en-CA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In-class experience requires that </a:t>
            </a:r>
            <a:r>
              <a:rPr lang="en-CA" sz="2000" dirty="0" smtClean="0">
                <a:solidFill>
                  <a:schemeClr val="bg1"/>
                </a:solidFill>
              </a:rPr>
              <a:t>instructors </a:t>
            </a:r>
            <a:r>
              <a:rPr lang="en-CA" sz="2000" dirty="0">
                <a:solidFill>
                  <a:schemeClr val="bg1"/>
                </a:solidFill>
              </a:rPr>
              <a:t>teach to the ‘lowest common student</a:t>
            </a:r>
            <a:r>
              <a:rPr lang="en-CA" sz="2000" dirty="0" smtClean="0">
                <a:solidFill>
                  <a:schemeClr val="bg1"/>
                </a:solidFill>
              </a:rPr>
              <a:t>’</a:t>
            </a:r>
          </a:p>
          <a:p>
            <a:pPr marL="342900" indent="-342900">
              <a:buFont typeface="Arial"/>
              <a:buChar char="•"/>
            </a:pPr>
            <a:endParaRPr lang="en-CA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CA" sz="2000" dirty="0" smtClean="0">
                <a:solidFill>
                  <a:schemeClr val="bg1"/>
                </a:solidFill>
              </a:rPr>
              <a:t>Span the spectrum from enrichment </a:t>
            </a:r>
            <a:r>
              <a:rPr lang="en-CA" sz="2000" dirty="0">
                <a:solidFill>
                  <a:schemeClr val="bg1"/>
                </a:solidFill>
              </a:rPr>
              <a:t>to </a:t>
            </a:r>
            <a:r>
              <a:rPr lang="en-CA" sz="2000" dirty="0" smtClean="0">
                <a:solidFill>
                  <a:schemeClr val="bg1"/>
                </a:solidFill>
              </a:rPr>
              <a:t>remediation</a:t>
            </a:r>
            <a:endParaRPr lang="en-CA" sz="20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CA" sz="800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CA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CA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CA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Students </a:t>
            </a:r>
            <a:r>
              <a:rPr lang="en-CA" sz="2000" dirty="0" smtClean="0">
                <a:solidFill>
                  <a:schemeClr val="bg1"/>
                </a:solidFill>
              </a:rPr>
              <a:t>“learn by doing” </a:t>
            </a:r>
            <a:r>
              <a:rPr lang="en-CA" sz="2000" dirty="0">
                <a:solidFill>
                  <a:schemeClr val="bg1"/>
                </a:solidFill>
              </a:rPr>
              <a:t>and engaging with the content and </a:t>
            </a:r>
            <a:r>
              <a:rPr lang="en-CA" sz="2000" dirty="0" smtClean="0">
                <a:solidFill>
                  <a:schemeClr val="bg1"/>
                </a:solidFill>
              </a:rPr>
              <a:t>materials</a:t>
            </a:r>
          </a:p>
          <a:p>
            <a:pPr marL="342900" indent="-342900">
              <a:buFont typeface="Arial"/>
              <a:buChar char="•"/>
            </a:pPr>
            <a:endParaRPr lang="en-CA" sz="8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CA" sz="2000" dirty="0">
                <a:solidFill>
                  <a:schemeClr val="bg1"/>
                </a:solidFill>
              </a:rPr>
              <a:t>Only when a student </a:t>
            </a:r>
            <a:r>
              <a:rPr lang="en-CA" sz="2000" dirty="0" smtClean="0">
                <a:solidFill>
                  <a:schemeClr val="bg1"/>
                </a:solidFill>
              </a:rPr>
              <a:t>practices </a:t>
            </a:r>
            <a:r>
              <a:rPr lang="en-CA" sz="2000" dirty="0">
                <a:solidFill>
                  <a:schemeClr val="bg1"/>
                </a:solidFill>
              </a:rPr>
              <a:t>math will they actually learn math-based concepts</a:t>
            </a:r>
          </a:p>
          <a:p>
            <a:pPr algn="ctr"/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-3276871" y="-1107504"/>
            <a:ext cx="6335464" cy="633670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4400" dirty="0">
              <a:latin typeface="Lato Light"/>
              <a:cs typeface="Lato Light"/>
            </a:endParaRPr>
          </a:p>
        </p:txBody>
      </p:sp>
      <p:pic>
        <p:nvPicPr>
          <p:cNvPr id="14" name="Picture 13" descr="book.png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4444" y="-134785"/>
            <a:ext cx="5701927" cy="439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7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37874" y="764706"/>
            <a:ext cx="5292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CA" sz="3400" dirty="0">
                <a:solidFill>
                  <a:schemeClr val="bg1"/>
                </a:solidFill>
              </a:rPr>
              <a:t>Measurement and </a:t>
            </a:r>
            <a:r>
              <a:rPr lang="en-CA" sz="3400" dirty="0" smtClean="0">
                <a:solidFill>
                  <a:schemeClr val="bg1"/>
                </a:solidFill>
              </a:rPr>
              <a:t>Analytics</a:t>
            </a:r>
            <a:r>
              <a:rPr lang="en-CA" sz="3200" dirty="0" smtClean="0">
                <a:solidFill>
                  <a:schemeClr val="bg1"/>
                </a:solidFill>
              </a:rPr>
              <a:t/>
            </a:r>
            <a:br>
              <a:rPr lang="en-CA" sz="3200" dirty="0" smtClean="0">
                <a:solidFill>
                  <a:schemeClr val="bg1"/>
                </a:solidFill>
              </a:rPr>
            </a:br>
            <a:endParaRPr lang="en-CA" sz="2000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276872" y="-1107523"/>
            <a:ext cx="6335504" cy="6336743"/>
            <a:chOff x="-2256928" y="-1107523"/>
            <a:chExt cx="6335104" cy="6336743"/>
          </a:xfrm>
        </p:grpSpPr>
        <p:sp>
          <p:nvSpPr>
            <p:cNvPr id="13" name="Oval 12"/>
            <p:cNvSpPr/>
            <p:nvPr/>
          </p:nvSpPr>
          <p:spPr>
            <a:xfrm>
              <a:off x="-2256928" y="-1107523"/>
              <a:ext cx="6335104" cy="6336743"/>
            </a:xfrm>
            <a:prstGeom prst="ellipse">
              <a:avLst/>
            </a:prstGeom>
            <a:solidFill>
              <a:schemeClr val="accent3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dist"/>
              <a:endParaRPr lang="en-US" sz="4400" dirty="0">
                <a:latin typeface="Lato Light"/>
                <a:cs typeface="Lato Light"/>
              </a:endParaRPr>
            </a:p>
          </p:txBody>
        </p:sp>
        <p:sp>
          <p:nvSpPr>
            <p:cNvPr id="14" name="AutoShape 10"/>
            <p:cNvSpPr>
              <a:spLocks/>
            </p:cNvSpPr>
            <p:nvPr/>
          </p:nvSpPr>
          <p:spPr bwMode="auto">
            <a:xfrm>
              <a:off x="-823603" y="159497"/>
              <a:ext cx="3468462" cy="3801059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0" y="0"/>
                    <a:pt x="20946" y="158"/>
                    <a:pt x="21208" y="475"/>
                  </a:cubicBezTo>
                  <a:cubicBezTo>
                    <a:pt x="21470" y="796"/>
                    <a:pt x="21599" y="1175"/>
                    <a:pt x="21599" y="1615"/>
                  </a:cubicBezTo>
                  <a:lnTo>
                    <a:pt x="21599" y="19984"/>
                  </a:lnTo>
                  <a:cubicBezTo>
                    <a:pt x="21599" y="20419"/>
                    <a:pt x="21470" y="20803"/>
                    <a:pt x="21208" y="21121"/>
                  </a:cubicBezTo>
                  <a:cubicBezTo>
                    <a:pt x="20946" y="21441"/>
                    <a:pt x="20630" y="21599"/>
                    <a:pt x="20263" y="21599"/>
                  </a:cubicBezTo>
                  <a:lnTo>
                    <a:pt x="1370" y="21599"/>
                  </a:lnTo>
                  <a:cubicBezTo>
                    <a:pt x="1003" y="21599"/>
                    <a:pt x="683" y="21441"/>
                    <a:pt x="411" y="21121"/>
                  </a:cubicBezTo>
                  <a:cubicBezTo>
                    <a:pt x="137" y="20803"/>
                    <a:pt x="0" y="20422"/>
                    <a:pt x="0" y="19984"/>
                  </a:cubicBezTo>
                  <a:lnTo>
                    <a:pt x="0" y="1615"/>
                  </a:lnTo>
                  <a:cubicBezTo>
                    <a:pt x="0" y="1175"/>
                    <a:pt x="137" y="796"/>
                    <a:pt x="411" y="475"/>
                  </a:cubicBezTo>
                  <a:cubicBezTo>
                    <a:pt x="683" y="158"/>
                    <a:pt x="1003" y="0"/>
                    <a:pt x="1370" y="0"/>
                  </a:cubicBezTo>
                  <a:lnTo>
                    <a:pt x="20263" y="0"/>
                  </a:lnTo>
                  <a:close/>
                  <a:moveTo>
                    <a:pt x="19805" y="2162"/>
                  </a:moveTo>
                  <a:lnTo>
                    <a:pt x="1804" y="2162"/>
                  </a:lnTo>
                  <a:lnTo>
                    <a:pt x="1804" y="19432"/>
                  </a:lnTo>
                  <a:lnTo>
                    <a:pt x="19805" y="19432"/>
                  </a:lnTo>
                  <a:lnTo>
                    <a:pt x="19805" y="2162"/>
                  </a:lnTo>
                  <a:close/>
                  <a:moveTo>
                    <a:pt x="5978" y="17886"/>
                  </a:moveTo>
                  <a:lnTo>
                    <a:pt x="3598" y="17886"/>
                  </a:lnTo>
                  <a:lnTo>
                    <a:pt x="3598" y="12784"/>
                  </a:lnTo>
                  <a:lnTo>
                    <a:pt x="5978" y="12784"/>
                  </a:lnTo>
                  <a:lnTo>
                    <a:pt x="5978" y="17886"/>
                  </a:lnTo>
                  <a:close/>
                  <a:moveTo>
                    <a:pt x="9961" y="17886"/>
                  </a:moveTo>
                  <a:lnTo>
                    <a:pt x="7606" y="17886"/>
                  </a:lnTo>
                  <a:lnTo>
                    <a:pt x="7606" y="6973"/>
                  </a:lnTo>
                  <a:lnTo>
                    <a:pt x="9961" y="6973"/>
                  </a:lnTo>
                  <a:lnTo>
                    <a:pt x="9961" y="17886"/>
                  </a:lnTo>
                  <a:close/>
                  <a:moveTo>
                    <a:pt x="14018" y="17886"/>
                  </a:moveTo>
                  <a:lnTo>
                    <a:pt x="11638" y="17886"/>
                  </a:lnTo>
                  <a:lnTo>
                    <a:pt x="11638" y="9561"/>
                  </a:lnTo>
                  <a:lnTo>
                    <a:pt x="14018" y="9561"/>
                  </a:lnTo>
                  <a:lnTo>
                    <a:pt x="14018" y="17886"/>
                  </a:lnTo>
                  <a:close/>
                  <a:moveTo>
                    <a:pt x="18001" y="17886"/>
                  </a:moveTo>
                  <a:lnTo>
                    <a:pt x="15621" y="17886"/>
                  </a:lnTo>
                  <a:lnTo>
                    <a:pt x="15621" y="4920"/>
                  </a:lnTo>
                  <a:lnTo>
                    <a:pt x="18001" y="4920"/>
                  </a:lnTo>
                  <a:lnTo>
                    <a:pt x="18001" y="17886"/>
                  </a:lnTo>
                  <a:close/>
                </a:path>
              </a:pathLst>
            </a:cu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algn="dist" defTabSz="914195">
                <a:defRPr/>
              </a:pPr>
              <a:endParaRPr lang="es-ES" sz="58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cs typeface="Gill Sans" charset="0"/>
                <a:sym typeface="Gill Sans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491880" y="1340768"/>
            <a:ext cx="4806534" cy="4447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CA" sz="900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CA" sz="2400" dirty="0">
                <a:solidFill>
                  <a:schemeClr val="bg1"/>
                </a:solidFill>
              </a:rPr>
              <a:t>What </a:t>
            </a:r>
            <a:r>
              <a:rPr lang="en-CA" sz="2400" i="1" dirty="0">
                <a:solidFill>
                  <a:schemeClr val="bg1"/>
                </a:solidFill>
              </a:rPr>
              <a:t>do</a:t>
            </a:r>
            <a:r>
              <a:rPr lang="en-CA" sz="2400" dirty="0">
                <a:solidFill>
                  <a:schemeClr val="bg1"/>
                </a:solidFill>
              </a:rPr>
              <a:t> you know today… what </a:t>
            </a:r>
            <a:r>
              <a:rPr lang="en-CA" sz="2400" i="1" dirty="0">
                <a:solidFill>
                  <a:schemeClr val="bg1"/>
                </a:solidFill>
              </a:rPr>
              <a:t>don’t </a:t>
            </a:r>
            <a:r>
              <a:rPr lang="en-CA" sz="2400" dirty="0">
                <a:solidFill>
                  <a:schemeClr val="bg1"/>
                </a:solidFill>
              </a:rPr>
              <a:t> you know today?  </a:t>
            </a:r>
          </a:p>
          <a:p>
            <a:pPr lvl="1"/>
            <a:endParaRPr lang="en-CA" sz="2000" dirty="0">
              <a:solidFill>
                <a:schemeClr val="bg1"/>
              </a:solidFill>
            </a:endParaRPr>
          </a:p>
          <a:p>
            <a:pPr lvl="1"/>
            <a:r>
              <a:rPr lang="en-CA" sz="2400" i="1" dirty="0">
                <a:solidFill>
                  <a:schemeClr val="bg1"/>
                </a:solidFill>
              </a:rPr>
              <a:t>“Once learning software objects become widely used, campuses will be awash in data-which is bound to revolutionize our understanding of student learning and how to analyze it</a:t>
            </a:r>
            <a:r>
              <a:rPr lang="en-CA" sz="2400" i="1" dirty="0" smtClean="0">
                <a:solidFill>
                  <a:schemeClr val="bg1"/>
                </a:solidFill>
              </a:rPr>
              <a:t>.</a:t>
            </a:r>
            <a:r>
              <a:rPr lang="en-CA" sz="2400" dirty="0" smtClean="0">
                <a:solidFill>
                  <a:schemeClr val="bg1"/>
                </a:solidFill>
              </a:rPr>
              <a:t>” 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/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1600" dirty="0" smtClean="0">
                <a:solidFill>
                  <a:schemeClr val="bg1">
                    <a:lumMod val="75000"/>
                  </a:schemeClr>
                </a:solidFill>
              </a:rPr>
              <a:t>Massy</a:t>
            </a:r>
            <a:r>
              <a:rPr lang="en-CA" sz="1600" dirty="0">
                <a:solidFill>
                  <a:schemeClr val="bg1">
                    <a:lumMod val="75000"/>
                  </a:schemeClr>
                </a:solidFill>
              </a:rPr>
              <a:t>, William.  </a:t>
            </a:r>
            <a:r>
              <a:rPr lang="en-CA" sz="1600" i="1" dirty="0">
                <a:solidFill>
                  <a:schemeClr val="bg1">
                    <a:lumMod val="75000"/>
                  </a:schemeClr>
                </a:solidFill>
              </a:rPr>
              <a:t>Reengineering the University</a:t>
            </a:r>
            <a:r>
              <a:rPr lang="en-CA" sz="20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624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linebutt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8"/>
          <a:stretch/>
        </p:blipFill>
        <p:spPr>
          <a:xfrm>
            <a:off x="2195736" y="1"/>
            <a:ext cx="7340858" cy="68103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8" y="928963"/>
            <a:ext cx="6048672" cy="4535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spc="-150" dirty="0" smtClean="0">
                <a:solidFill>
                  <a:schemeClr val="bg1"/>
                </a:solidFill>
              </a:rPr>
              <a:t>Administrators</a:t>
            </a:r>
            <a:r>
              <a:rPr lang="en-US" sz="4000" spc="-150" dirty="0" smtClean="0">
                <a:solidFill>
                  <a:schemeClr val="bg1"/>
                </a:solidFill>
              </a:rPr>
              <a:t> trying to move </a:t>
            </a:r>
            <a:br>
              <a:rPr lang="en-US" sz="4000" spc="-150" dirty="0" smtClean="0">
                <a:solidFill>
                  <a:schemeClr val="bg1"/>
                </a:solidFill>
              </a:rPr>
            </a:br>
            <a:r>
              <a:rPr lang="en-US" sz="4000" spc="-150" dirty="0" smtClean="0">
                <a:solidFill>
                  <a:schemeClr val="bg1"/>
                </a:solidFill>
              </a:rPr>
              <a:t>STEM courses online:</a:t>
            </a:r>
            <a:br>
              <a:rPr lang="en-US" sz="4000" spc="-150" dirty="0" smtClean="0">
                <a:solidFill>
                  <a:schemeClr val="bg1"/>
                </a:solidFill>
              </a:rPr>
            </a:br>
            <a:endParaRPr lang="en-US" sz="4000" spc="-150" dirty="0" smtClean="0">
              <a:solidFill>
                <a:schemeClr val="bg1"/>
              </a:solidFill>
            </a:endParaRPr>
          </a:p>
          <a:p>
            <a:pPr marL="857250" indent="-857250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Overhead costs without 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clear/measureable results</a:t>
            </a:r>
            <a:br>
              <a:rPr lang="en-US" sz="3200" dirty="0" smtClean="0">
                <a:solidFill>
                  <a:schemeClr val="bg1"/>
                </a:solidFill>
              </a:rPr>
            </a:br>
            <a:endParaRPr lang="en-US" sz="900" dirty="0" smtClean="0">
              <a:solidFill>
                <a:schemeClr val="bg1"/>
              </a:solidFill>
            </a:endParaRPr>
          </a:p>
          <a:p>
            <a:pPr marL="857250" indent="-857250">
              <a:lnSpc>
                <a:spcPct val="9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Lack of development resources</a:t>
            </a:r>
            <a:br>
              <a:rPr lang="en-US" sz="3200" dirty="0" smtClean="0">
                <a:solidFill>
                  <a:schemeClr val="bg1"/>
                </a:solidFill>
              </a:rPr>
            </a:br>
            <a:endParaRPr lang="en-US" sz="900" dirty="0" smtClean="0">
              <a:solidFill>
                <a:schemeClr val="bg1"/>
              </a:solidFill>
            </a:endParaRPr>
          </a:p>
          <a:p>
            <a:pPr marL="857250" indent="-857250">
              <a:lnSpc>
                <a:spcPct val="120000"/>
              </a:lnSpc>
              <a:buFont typeface="Arial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Scalability challenges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23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2354135"/>
            <a:ext cx="4111829" cy="1986025"/>
          </a:xfrm>
          <a:prstGeom prst="rect">
            <a:avLst/>
          </a:prstGeom>
          <a:effectLst>
            <a:outerShdw blurRad="180975" dist="38100" dir="2700000" sx="101000" sy="101000" algn="tl" rotWithShape="0">
              <a:srgbClr val="000000">
                <a:alpha val="14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899592" y="692696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u="sng" dirty="0" smtClean="0">
                <a:solidFill>
                  <a:schemeClr val="bg1"/>
                </a:solidFill>
              </a:rPr>
              <a:t>Professors</a:t>
            </a:r>
            <a:r>
              <a:rPr lang="en-US" sz="3600" dirty="0" smtClean="0">
                <a:solidFill>
                  <a:schemeClr val="bg1"/>
                </a:solidFill>
              </a:rPr>
              <a:t> trying to move </a:t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STEM courses online:</a:t>
            </a:r>
          </a:p>
        </p:txBody>
      </p:sp>
      <p:pic>
        <p:nvPicPr>
          <p:cNvPr id="14" name="Picture 13" descr="Untitled-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54136"/>
            <a:ext cx="4032448" cy="1250059"/>
          </a:xfrm>
          <a:prstGeom prst="rect">
            <a:avLst/>
          </a:prstGeom>
          <a:effectLst>
            <a:outerShdw blurRad="263525" dist="38100" dir="3780000" sx="101000" sy="101000" algn="tl" rotWithShape="0">
              <a:srgbClr val="000000">
                <a:alpha val="22000"/>
              </a:srgbClr>
            </a:outerShdw>
          </a:effectLst>
        </p:spPr>
      </p:pic>
      <p:pic>
        <p:nvPicPr>
          <p:cNvPr id="15" name="Picture 14" descr="Untitled-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581128"/>
            <a:ext cx="4161912" cy="581320"/>
          </a:xfrm>
          <a:prstGeom prst="rect">
            <a:avLst/>
          </a:prstGeom>
          <a:effectLst>
            <a:outerShdw blurRad="263525" dist="38100" dir="3780000" sx="101000" sy="101000" algn="tl" rotWithShape="0">
              <a:srgbClr val="000000">
                <a:alpha val="22000"/>
              </a:srgbClr>
            </a:outerShdw>
          </a:effectLst>
        </p:spPr>
      </p:pic>
      <p:pic>
        <p:nvPicPr>
          <p:cNvPr id="8" name="Picture 7" descr="83second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35" t="31698" r="22470" b="21433"/>
          <a:stretch/>
        </p:blipFill>
        <p:spPr>
          <a:xfrm>
            <a:off x="395536" y="3866304"/>
            <a:ext cx="4032448" cy="1945104"/>
          </a:xfrm>
          <a:prstGeom prst="rect">
            <a:avLst/>
          </a:prstGeom>
          <a:effectLst>
            <a:outerShdw blurRad="165100" dist="38100" dir="2700000" sx="101000" sy="101000" algn="tl" rotWithShape="0">
              <a:srgbClr val="000000">
                <a:alpha val="2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57" name="Shape 257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Poll</a:t>
            </a:r>
          </a:p>
        </p:txBody>
      </p:sp>
      <p:sp>
        <p:nvSpPr>
          <p:cNvPr id="258" name="Shape 258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Where is your institution in the journey of providing online courses to students</a:t>
            </a:r>
            <a:r>
              <a:rPr lang="en-US" dirty="0" smtClean="0">
                <a:solidFill>
                  <a:schemeClr val="tx1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tx1"/>
                </a:solidFill>
              </a:rPr>
              <a:t>(Check all that apply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r>
              <a:rPr lang="en-US" sz="1600" dirty="0">
                <a:solidFill>
                  <a:schemeClr val="tx1"/>
                </a:solidFill>
              </a:rPr>
              <a:t/>
            </a:r>
            <a:br>
              <a:rPr lang="en-US" sz="1600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  <a:p>
            <a:pPr marL="406800" lvl="1" indent="-360000">
              <a:lnSpc>
                <a:spcPct val="150000"/>
              </a:lnSpc>
              <a:spcBef>
                <a:spcPts val="200"/>
              </a:spcBef>
              <a:buSzPct val="150000"/>
              <a:buFont typeface="Courier New"/>
              <a:buChar char="o"/>
            </a:pPr>
            <a:r>
              <a:rPr lang="en-US" sz="1800" dirty="0">
                <a:solidFill>
                  <a:schemeClr val="tx1"/>
                </a:solidFill>
              </a:rPr>
              <a:t>Just starting out </a:t>
            </a:r>
          </a:p>
          <a:p>
            <a:pPr marL="406800" lvl="1" indent="-360000">
              <a:lnSpc>
                <a:spcPct val="150000"/>
              </a:lnSpc>
              <a:spcBef>
                <a:spcPts val="200"/>
              </a:spcBef>
              <a:buSzPct val="150000"/>
              <a:buFont typeface="Courier New"/>
              <a:buChar char="o"/>
            </a:pPr>
            <a:r>
              <a:rPr lang="en-US" sz="1800" dirty="0">
                <a:solidFill>
                  <a:schemeClr val="tx1"/>
                </a:solidFill>
              </a:rPr>
              <a:t>Evaluating technology options for online offering</a:t>
            </a:r>
          </a:p>
          <a:p>
            <a:pPr marL="406800" lvl="1" indent="-360000">
              <a:lnSpc>
                <a:spcPct val="150000"/>
              </a:lnSpc>
              <a:spcBef>
                <a:spcPts val="200"/>
              </a:spcBef>
              <a:buSzPct val="150000"/>
              <a:buFont typeface="Courier New"/>
              <a:buChar char="o"/>
            </a:pPr>
            <a:r>
              <a:rPr lang="en-US" sz="1800" dirty="0">
                <a:solidFill>
                  <a:schemeClr val="tx1"/>
                </a:solidFill>
              </a:rPr>
              <a:t>Creating content internally</a:t>
            </a:r>
          </a:p>
          <a:p>
            <a:pPr marL="406800" lvl="1" indent="-360000">
              <a:lnSpc>
                <a:spcPct val="150000"/>
              </a:lnSpc>
              <a:spcBef>
                <a:spcPts val="200"/>
              </a:spcBef>
              <a:buSzPct val="150000"/>
              <a:buFont typeface="Courier New"/>
              <a:buChar char="o"/>
            </a:pPr>
            <a:r>
              <a:rPr lang="en-US" sz="1800" dirty="0">
                <a:solidFill>
                  <a:schemeClr val="tx1"/>
                </a:solidFill>
              </a:rPr>
              <a:t>Looking for content externally</a:t>
            </a:r>
          </a:p>
          <a:p>
            <a:pPr marL="406800" lvl="1" indent="-360000">
              <a:lnSpc>
                <a:spcPct val="150000"/>
              </a:lnSpc>
              <a:spcBef>
                <a:spcPts val="200"/>
              </a:spcBef>
              <a:buSzPct val="150000"/>
              <a:buFont typeface="Courier New"/>
              <a:buChar char="o"/>
            </a:pPr>
            <a:r>
              <a:rPr lang="en-US" sz="1800" dirty="0">
                <a:solidFill>
                  <a:schemeClr val="tx1"/>
                </a:solidFill>
              </a:rPr>
              <a:t>Have content and know the technology platform we need</a:t>
            </a:r>
          </a:p>
        </p:txBody>
      </p:sp>
      <p:sp>
        <p:nvSpPr>
          <p:cNvPr id="259" name="Shape 259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utterstock_36532992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8"/>
          <a:stretch/>
        </p:blipFill>
        <p:spPr>
          <a:xfrm>
            <a:off x="1" y="168954"/>
            <a:ext cx="9201344" cy="671643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57007" y="620688"/>
            <a:ext cx="8535473" cy="703263"/>
          </a:xfrm>
          <a:prstGeom prst="rect">
            <a:avLst/>
          </a:prstGeom>
        </p:spPr>
        <p:txBody>
          <a:bodyPr/>
          <a:lstStyle/>
          <a:p>
            <a:r>
              <a:rPr lang="en-CA" sz="3600" dirty="0" smtClean="0">
                <a:solidFill>
                  <a:srgbClr val="FFFFFF"/>
                </a:solidFill>
              </a:rPr>
              <a:t>Education Landscape Today:</a:t>
            </a:r>
            <a:endParaRPr lang="en-CA" sz="3600" dirty="0">
              <a:solidFill>
                <a:srgbClr val="FFFFFF"/>
              </a:solidFill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5364088" y="1772816"/>
            <a:ext cx="3672408" cy="936104"/>
          </a:xfrm>
          <a:prstGeom prst="rect">
            <a:avLst/>
          </a:prstGeom>
          <a:noFill/>
        </p:spPr>
        <p:txBody>
          <a:bodyPr anchor="ctr"/>
          <a:lstStyle>
            <a:lvl1pPr algn="l" defTabSz="6858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dirty="0" smtClean="0">
                <a:solidFill>
                  <a:srgbClr val="FFFFFF"/>
                </a:solidFill>
              </a:rPr>
              <a:t>What about the future?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39552" y="1196752"/>
            <a:ext cx="4608512" cy="2448272"/>
          </a:xfrm>
          <a:prstGeom prst="rect">
            <a:avLst/>
          </a:prstGeom>
          <a:noFill/>
        </p:spPr>
        <p:txBody>
          <a:bodyPr anchor="ctr"/>
          <a:lstStyle>
            <a:lvl1pPr algn="l" defTabSz="6858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Students today are “digital natives”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Education should be as connected as the rest of their 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At least as good as online materials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00" dirty="0" smtClean="0"/>
              <a:t>We must teach ‘Critical Thinking’</a:t>
            </a:r>
          </a:p>
        </p:txBody>
      </p:sp>
    </p:spTree>
    <p:extLst>
      <p:ext uri="{BB962C8B-B14F-4D97-AF65-F5344CB8AC3E}">
        <p14:creationId xmlns:p14="http://schemas.microsoft.com/office/powerpoint/2010/main" val="21110856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8072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Students learn by doing… </a:t>
            </a:r>
            <a:endParaRPr lang="en-CA" sz="3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068203"/>
            <a:ext cx="925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Can students apply the concepts </a:t>
            </a:r>
            <a:br>
              <a:rPr lang="en-CA" sz="3600" dirty="0" smtClean="0">
                <a:solidFill>
                  <a:schemeClr val="bg1"/>
                </a:solidFill>
              </a:rPr>
            </a:br>
            <a:r>
              <a:rPr lang="en-CA" sz="3600" dirty="0" smtClean="0">
                <a:solidFill>
                  <a:schemeClr val="bg1"/>
                </a:solidFill>
              </a:rPr>
              <a:t>to solve problems?  </a:t>
            </a:r>
            <a:endParaRPr lang="en-CA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70967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Identify learning breakdowns </a:t>
            </a:r>
            <a:endParaRPr lang="en-CA" sz="3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79715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“I </a:t>
            </a:r>
            <a:r>
              <a:rPr lang="en-CA" sz="3600" i="1" dirty="0" smtClean="0">
                <a:solidFill>
                  <a:schemeClr val="bg1"/>
                </a:solidFill>
              </a:rPr>
              <a:t>hear</a:t>
            </a:r>
            <a:r>
              <a:rPr lang="en-CA" sz="3600" dirty="0" smtClean="0">
                <a:solidFill>
                  <a:schemeClr val="bg1"/>
                </a:solidFill>
              </a:rPr>
              <a:t> and I forget.  I </a:t>
            </a:r>
            <a:r>
              <a:rPr lang="en-CA" sz="3600" i="1" dirty="0" smtClean="0">
                <a:solidFill>
                  <a:schemeClr val="bg1"/>
                </a:solidFill>
              </a:rPr>
              <a:t>see</a:t>
            </a:r>
            <a:r>
              <a:rPr lang="en-CA" sz="3600" dirty="0" smtClean="0">
                <a:solidFill>
                  <a:schemeClr val="bg1"/>
                </a:solidFill>
              </a:rPr>
              <a:t> and I remember.  </a:t>
            </a:r>
          </a:p>
          <a:p>
            <a:pPr algn="ctr"/>
            <a:r>
              <a:rPr lang="en-CA" sz="3600" dirty="0" smtClean="0">
                <a:solidFill>
                  <a:schemeClr val="bg1"/>
                </a:solidFill>
              </a:rPr>
              <a:t>I </a:t>
            </a:r>
            <a:r>
              <a:rPr lang="en-CA" sz="3600" i="1" dirty="0" smtClean="0">
                <a:solidFill>
                  <a:schemeClr val="bg1"/>
                </a:solidFill>
              </a:rPr>
              <a:t>do</a:t>
            </a:r>
            <a:r>
              <a:rPr lang="en-CA" sz="3600" dirty="0" smtClean="0">
                <a:solidFill>
                  <a:schemeClr val="bg1"/>
                </a:solidFill>
              </a:rPr>
              <a:t> and I understand.” …Confucius</a:t>
            </a:r>
            <a:endParaRPr lang="en-CA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5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t_vid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5" t="13957" r="12376" b="15013"/>
          <a:stretch/>
        </p:blipFill>
        <p:spPr>
          <a:xfrm>
            <a:off x="0" y="0"/>
            <a:ext cx="9268983" cy="690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6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26522" y="0"/>
            <a:ext cx="9397044" cy="69573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7515" y="6309320"/>
            <a:ext cx="8910990" cy="576064"/>
          </a:xfrm>
        </p:spPr>
        <p:txBody>
          <a:bodyPr/>
          <a:lstStyle/>
          <a:p>
            <a:pPr algn="ctr"/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Paper by researchers from MIT, MHP and Harvard: 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Wearable Sensor for Unobtrusive, Long-Term Assessment of Electrodermal Activity</a:t>
            </a:r>
            <a:r>
              <a:rPr lang="en-US" altLang="zh-CN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IEEE 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TRANSACTIONS ON </a:t>
            </a:r>
            <a:r>
              <a:rPr lang="en-US" altLang="zh-CN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BIOMEDICAL ENGINEERING</a:t>
            </a:r>
            <a:r>
              <a:rPr lang="en-US" altLang="zh-CN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VOL. 57, NO. 5, MAY </a:t>
            </a:r>
            <a:r>
              <a:rPr lang="en-US" altLang="zh-CN" sz="9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2010</a:t>
            </a: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11560" y="188640"/>
            <a:ext cx="8136904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9"/>
          <p:cNvGrpSpPr/>
          <p:nvPr/>
        </p:nvGrpSpPr>
        <p:grpSpPr>
          <a:xfrm>
            <a:off x="2483768" y="548680"/>
            <a:ext cx="3618402" cy="3031198"/>
            <a:chOff x="2855640" y="645078"/>
            <a:chExt cx="4824536" cy="3031198"/>
          </a:xfrm>
        </p:grpSpPr>
        <p:sp>
          <p:nvSpPr>
            <p:cNvPr id="5" name="椭圆 8"/>
            <p:cNvSpPr/>
            <p:nvPr/>
          </p:nvSpPr>
          <p:spPr>
            <a:xfrm>
              <a:off x="2999656" y="645078"/>
              <a:ext cx="2376264" cy="648072"/>
            </a:xfrm>
            <a:prstGeom prst="ellipse">
              <a:avLst/>
            </a:prstGeom>
            <a:noFill/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8"/>
            <p:cNvSpPr/>
            <p:nvPr/>
          </p:nvSpPr>
          <p:spPr>
            <a:xfrm>
              <a:off x="2855640" y="3093350"/>
              <a:ext cx="1800200" cy="582926"/>
            </a:xfrm>
            <a:prstGeom prst="ellipse">
              <a:avLst/>
            </a:prstGeom>
            <a:noFill/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8"/>
            <p:cNvSpPr/>
            <p:nvPr/>
          </p:nvSpPr>
          <p:spPr>
            <a:xfrm>
              <a:off x="5879976" y="2348880"/>
              <a:ext cx="1800200" cy="582926"/>
            </a:xfrm>
            <a:prstGeom prst="ellipse">
              <a:avLst/>
            </a:prstGeom>
            <a:noFill/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5879976" y="3086488"/>
              <a:ext cx="1800200" cy="582926"/>
            </a:xfrm>
            <a:prstGeom prst="ellipse">
              <a:avLst/>
            </a:prstGeom>
            <a:noFill/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86246" y="2228817"/>
            <a:ext cx="1674186" cy="2928375"/>
            <a:chOff x="8472264" y="2228817"/>
            <a:chExt cx="2232248" cy="2928375"/>
          </a:xfrm>
        </p:grpSpPr>
        <p:sp>
          <p:nvSpPr>
            <p:cNvPr id="11" name="椭圆 8"/>
            <p:cNvSpPr/>
            <p:nvPr/>
          </p:nvSpPr>
          <p:spPr>
            <a:xfrm>
              <a:off x="8472264" y="2228817"/>
              <a:ext cx="2232248" cy="582926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椭圆 8"/>
            <p:cNvSpPr/>
            <p:nvPr/>
          </p:nvSpPr>
          <p:spPr>
            <a:xfrm>
              <a:off x="8472264" y="2996952"/>
              <a:ext cx="2232248" cy="582926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8"/>
            <p:cNvSpPr/>
            <p:nvPr/>
          </p:nvSpPr>
          <p:spPr>
            <a:xfrm>
              <a:off x="8472264" y="4574266"/>
              <a:ext cx="2232248" cy="582926"/>
            </a:xfrm>
            <a:prstGeom prst="ellipse">
              <a:avLst/>
            </a:prstGeom>
            <a:solidFill>
              <a:srgbClr val="FF0000">
                <a:alpha val="0"/>
              </a:srgbClr>
            </a:solidFill>
            <a:ln w="57150" cmpd="sng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8" name="椭圆 8"/>
          <p:cNvSpPr/>
          <p:nvPr/>
        </p:nvSpPr>
        <p:spPr>
          <a:xfrm>
            <a:off x="1790691" y="4149080"/>
            <a:ext cx="2781309" cy="1879070"/>
          </a:xfrm>
          <a:prstGeom prst="ellipse">
            <a:avLst/>
          </a:prstGeom>
          <a:solidFill>
            <a:srgbClr val="FF0000">
              <a:alpha val="0"/>
            </a:srgbClr>
          </a:solidFill>
          <a:ln w="5715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9542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37574" y="692696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The Environment Today: 3.0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80112" y="1700808"/>
            <a:ext cx="3240360" cy="4752528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Learn-by-doing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bg1"/>
                </a:solidFill>
              </a:rPr>
              <a:t>Integrated</a:t>
            </a:r>
            <a:endParaRPr lang="en-CA" sz="21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bg1"/>
                </a:solidFill>
              </a:rPr>
              <a:t>Competency-based</a:t>
            </a:r>
            <a:endParaRPr lang="en-CA" sz="21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Asynchronous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Adaptive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Modern </a:t>
            </a:r>
            <a:r>
              <a:rPr lang="en-CA" sz="2100" dirty="0" smtClean="0">
                <a:solidFill>
                  <a:schemeClr val="bg1"/>
                </a:solidFill>
              </a:rPr>
              <a:t>UX</a:t>
            </a:r>
            <a:endParaRPr lang="en-CA" sz="21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Mobile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Rich analytics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Social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 smtClean="0">
                <a:solidFill>
                  <a:schemeClr val="bg1"/>
                </a:solidFill>
              </a:rPr>
              <a:t>Coaching/Mentoring</a:t>
            </a:r>
            <a:endParaRPr lang="en-CA" sz="2100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Personalized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Gamified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Life-long learning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CA" sz="2100" dirty="0">
                <a:solidFill>
                  <a:schemeClr val="bg1"/>
                </a:solidFill>
              </a:rPr>
              <a:t>Video Cohorts</a:t>
            </a:r>
          </a:p>
          <a:p>
            <a:endParaRPr lang="en-CA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539552" y="1772816"/>
            <a:ext cx="4711252" cy="3960438"/>
            <a:chOff x="335360" y="1700808"/>
            <a:chExt cx="5643372" cy="3558007"/>
          </a:xfrm>
        </p:grpSpPr>
        <p:sp>
          <p:nvSpPr>
            <p:cNvPr id="3" name="TextBox 2"/>
            <p:cNvSpPr txBox="1"/>
            <p:nvPr/>
          </p:nvSpPr>
          <p:spPr>
            <a:xfrm>
              <a:off x="1295464" y="4797150"/>
              <a:ext cx="36724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Online Learning 3.0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11" descr="screens3.0.ai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360" y="1700808"/>
              <a:ext cx="5643372" cy="2944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88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17694" y="2191252"/>
            <a:ext cx="54546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</a:rPr>
              <a:t>Möbius</a:t>
            </a:r>
            <a:endParaRPr lang="en-U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83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1757134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Möbius </a:t>
            </a:r>
            <a:r>
              <a:rPr lang="en-US" sz="2800" dirty="0">
                <a:solidFill>
                  <a:schemeClr val="bg1"/>
                </a:solidFill>
              </a:rPr>
              <a:t>is an </a:t>
            </a:r>
            <a:r>
              <a:rPr lang="en-CA" sz="2800" dirty="0">
                <a:solidFill>
                  <a:schemeClr val="bg1"/>
                </a:solidFill>
              </a:rPr>
              <a:t>Mobius is an affordable platform for </a:t>
            </a:r>
            <a:r>
              <a:rPr lang="en-CA" sz="2800" i="1" dirty="0">
                <a:solidFill>
                  <a:schemeClr val="bg1"/>
                </a:solidFill>
              </a:rPr>
              <a:t>creating</a:t>
            </a:r>
            <a:r>
              <a:rPr lang="en-CA" sz="2800" dirty="0">
                <a:solidFill>
                  <a:schemeClr val="bg1"/>
                </a:solidFill>
              </a:rPr>
              <a:t>, </a:t>
            </a:r>
            <a:r>
              <a:rPr lang="en-CA" sz="2800" i="1" dirty="0">
                <a:solidFill>
                  <a:schemeClr val="bg1"/>
                </a:solidFill>
              </a:rPr>
              <a:t>deploying</a:t>
            </a:r>
            <a:r>
              <a:rPr lang="en-CA" sz="2800" dirty="0">
                <a:solidFill>
                  <a:schemeClr val="bg1"/>
                </a:solidFill>
              </a:rPr>
              <a:t> and </a:t>
            </a:r>
            <a:r>
              <a:rPr lang="en-CA" sz="2800" i="1" dirty="0">
                <a:solidFill>
                  <a:schemeClr val="bg1"/>
                </a:solidFill>
              </a:rPr>
              <a:t>managing</a:t>
            </a:r>
            <a:r>
              <a:rPr lang="en-CA" sz="2800" dirty="0">
                <a:solidFill>
                  <a:schemeClr val="bg1"/>
                </a:solidFill>
              </a:rPr>
              <a:t> online STEM courseware that focuses on </a:t>
            </a:r>
            <a:r>
              <a:rPr lang="en-CA" sz="2800" i="1" dirty="0">
                <a:solidFill>
                  <a:schemeClr val="bg1"/>
                </a:solidFill>
              </a:rPr>
              <a:t>continuous assessment</a:t>
            </a:r>
            <a:r>
              <a:rPr lang="en-CA" sz="2800" dirty="0">
                <a:solidFill>
                  <a:schemeClr val="bg1"/>
                </a:solidFill>
              </a:rPr>
              <a:t> throughout the learning </a:t>
            </a:r>
            <a:r>
              <a:rPr lang="en-CA" sz="2800" dirty="0" smtClean="0">
                <a:solidFill>
                  <a:schemeClr val="bg1"/>
                </a:solidFill>
              </a:rPr>
              <a:t>process.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560" y="4149080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Secondly</a:t>
            </a:r>
            <a:r>
              <a:rPr lang="en-CA" sz="2800" dirty="0">
                <a:solidFill>
                  <a:schemeClr val="bg1"/>
                </a:solidFill>
              </a:rPr>
              <a:t>, it provides a framework to guide students through the materials that are best suited to their own </a:t>
            </a:r>
            <a:r>
              <a:rPr lang="en-CA" sz="2800" dirty="0" smtClean="0">
                <a:solidFill>
                  <a:schemeClr val="bg1"/>
                </a:solidFill>
              </a:rPr>
              <a:t>needs.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4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512" y="908722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“Behind the scenes…”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9552" y="2636913"/>
            <a:ext cx="1993269" cy="3096344"/>
            <a:chOff x="899592" y="2708921"/>
            <a:chExt cx="2133600" cy="3314335"/>
          </a:xfrm>
        </p:grpSpPr>
        <p:pic>
          <p:nvPicPr>
            <p:cNvPr id="5" name="Picture 4" descr="moodle-logo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950" y="5620089"/>
              <a:ext cx="1571105" cy="403167"/>
            </a:xfrm>
            <a:prstGeom prst="rect">
              <a:avLst/>
            </a:prstGeom>
          </p:spPr>
        </p:pic>
        <p:pic>
          <p:nvPicPr>
            <p:cNvPr id="6" name="Picture 5" descr="Canvas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209" y="3933056"/>
              <a:ext cx="1849582" cy="436418"/>
            </a:xfrm>
            <a:prstGeom prst="rect">
              <a:avLst/>
            </a:prstGeom>
          </p:spPr>
        </p:pic>
        <p:pic>
          <p:nvPicPr>
            <p:cNvPr id="8" name="Picture 7" descr="Logo_Brightspace_cmyk.eps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671138"/>
              <a:ext cx="2133600" cy="533400"/>
            </a:xfrm>
            <a:prstGeom prst="rect">
              <a:avLst/>
            </a:prstGeom>
          </p:spPr>
        </p:pic>
        <p:pic>
          <p:nvPicPr>
            <p:cNvPr id="9" name="Picture 8" descr="bboard_newlogo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646" y="2708921"/>
              <a:ext cx="935182" cy="901931"/>
            </a:xfrm>
            <a:prstGeom prst="rect">
              <a:avLst/>
            </a:prstGeom>
          </p:spPr>
        </p:pic>
      </p:grpSp>
      <p:pic>
        <p:nvPicPr>
          <p:cNvPr id="7" name="Picture 6" descr="universa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924944"/>
            <a:ext cx="2286000" cy="2286000"/>
          </a:xfrm>
          <a:prstGeom prst="rect">
            <a:avLst/>
          </a:prstGeom>
        </p:spPr>
      </p:pic>
      <p:pic>
        <p:nvPicPr>
          <p:cNvPr id="12" name="Picture 11" descr="mobil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64904"/>
            <a:ext cx="4248472" cy="285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8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ingonlin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-1323528"/>
            <a:ext cx="9433048" cy="943304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55976" y="1196752"/>
            <a:ext cx="4536504" cy="3761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CA" sz="5400" b="1" dirty="0" smtClean="0">
                <a:solidFill>
                  <a:schemeClr val="bg1"/>
                </a:solidFill>
              </a:rPr>
              <a:t>Next steps: </a:t>
            </a:r>
            <a:endParaRPr lang="en-CA" sz="2800" b="1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CA" sz="2800" b="1" dirty="0" smtClean="0">
                <a:solidFill>
                  <a:schemeClr val="bg1"/>
                </a:solidFill>
              </a:rPr>
              <a:t>Start developing today!</a:t>
            </a:r>
          </a:p>
          <a:p>
            <a:pPr marL="857250" indent="-857250">
              <a:buFont typeface="Arial" charset="0"/>
              <a:buChar char="•"/>
            </a:pPr>
            <a:r>
              <a:rPr lang="en-CA" sz="2800" b="1" dirty="0" smtClean="0">
                <a:solidFill>
                  <a:schemeClr val="bg1"/>
                </a:solidFill>
              </a:rPr>
              <a:t>Pilot?</a:t>
            </a:r>
          </a:p>
          <a:p>
            <a:pPr marL="857250" indent="-857250">
              <a:buFont typeface="Arial" charset="0"/>
              <a:buChar char="•"/>
            </a:pPr>
            <a:r>
              <a:rPr lang="en-CA" sz="2800" b="1" dirty="0" smtClean="0">
                <a:solidFill>
                  <a:schemeClr val="bg1"/>
                </a:solidFill>
              </a:rPr>
              <a:t>Evaluate? </a:t>
            </a:r>
          </a:p>
          <a:p>
            <a:pPr marL="857250" indent="-857250">
              <a:buFont typeface="Arial" charset="0"/>
              <a:buChar char="•"/>
            </a:pPr>
            <a:r>
              <a:rPr lang="en-CA" sz="2800" b="1" dirty="0" smtClean="0">
                <a:solidFill>
                  <a:schemeClr val="bg1"/>
                </a:solidFill>
              </a:rPr>
              <a:t>Review &amp; Discuss? </a:t>
            </a:r>
          </a:p>
          <a:p>
            <a:pPr marL="857250" indent="-857250">
              <a:buFont typeface="Arial" charset="0"/>
              <a:buChar char="•"/>
            </a:pPr>
            <a:endParaRPr lang="en-CA" sz="2800" b="1" dirty="0" smtClean="0">
              <a:solidFill>
                <a:schemeClr val="bg1"/>
              </a:solidFill>
            </a:endParaRPr>
          </a:p>
          <a:p>
            <a:pPr lvl="1"/>
            <a:r>
              <a:rPr lang="en-CA" sz="2800" b="1" dirty="0" smtClean="0">
                <a:solidFill>
                  <a:schemeClr val="bg1"/>
                </a:solidFill>
              </a:rPr>
              <a:t>arourke@maplesoft.com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37007" y="5052730"/>
            <a:ext cx="251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`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6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6131024" cy="576064"/>
          </a:xfrm>
        </p:spPr>
        <p:txBody>
          <a:bodyPr/>
          <a:lstStyle/>
          <a:p>
            <a:pPr algn="ctr"/>
            <a:r>
              <a:rPr lang="en-US" sz="3600" dirty="0" smtClean="0"/>
              <a:t>Maplesoft Resources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28800"/>
            <a:ext cx="8147248" cy="4752528"/>
          </a:xfrm>
        </p:spPr>
        <p:txBody>
          <a:bodyPr>
            <a:noAutofit/>
          </a:bodyPr>
          <a:lstStyle/>
          <a:p>
            <a:pPr marL="255600">
              <a:spcBef>
                <a:spcPts val="21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Whitepaper: </a:t>
            </a:r>
            <a:r>
              <a:rPr lang="en-US" sz="2000" dirty="0" smtClean="0">
                <a:solidFill>
                  <a:srgbClr val="FFFFFF"/>
                </a:solidFill>
                <a:hlinkClick r:id="rId2"/>
              </a:rPr>
              <a:t>The </a:t>
            </a:r>
            <a:r>
              <a:rPr lang="en-US" sz="2000" dirty="0">
                <a:solidFill>
                  <a:srgbClr val="FFFFFF"/>
                </a:solidFill>
                <a:hlinkClick r:id="rId2"/>
              </a:rPr>
              <a:t>Evolution and Revolution of Online Education</a:t>
            </a:r>
            <a:endParaRPr lang="en-US" sz="2000" dirty="0">
              <a:solidFill>
                <a:srgbClr val="FFFFFF"/>
              </a:solidFill>
            </a:endParaRPr>
          </a:p>
          <a:p>
            <a:pPr marL="255600">
              <a:spcBef>
                <a:spcPts val="21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Whitepaper: </a:t>
            </a:r>
            <a:r>
              <a:rPr lang="en-US" sz="2000" dirty="0">
                <a:solidFill>
                  <a:srgbClr val="FFFFFF"/>
                </a:solidFill>
                <a:hlinkClick r:id="rId3"/>
              </a:rPr>
              <a:t>Your Online Students Aren’t Paying Attention!</a:t>
            </a:r>
            <a:endParaRPr lang="en-US" sz="2000" dirty="0">
              <a:solidFill>
                <a:srgbClr val="FFFFFF"/>
              </a:solidFill>
            </a:endParaRPr>
          </a:p>
          <a:p>
            <a:pPr marL="255600">
              <a:spcBef>
                <a:spcPts val="21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Case Study: </a:t>
            </a:r>
            <a:r>
              <a:rPr lang="en-US" sz="2000" dirty="0">
                <a:solidFill>
                  <a:srgbClr val="FFFFFF"/>
                </a:solidFill>
                <a:hlinkClick r:id="rId4"/>
              </a:rPr>
              <a:t>Instructor uses </a:t>
            </a:r>
            <a:r>
              <a:rPr lang="en-US" sz="2000" dirty="0" err="1">
                <a:solidFill>
                  <a:srgbClr val="FFFFFF"/>
                </a:solidFill>
                <a:hlinkClick r:id="rId4"/>
              </a:rPr>
              <a:t>Möbius</a:t>
            </a:r>
            <a:r>
              <a:rPr lang="en-US" sz="2000" dirty="0">
                <a:solidFill>
                  <a:srgbClr val="FFFFFF"/>
                </a:solidFill>
                <a:hlinkClick r:id="rId4"/>
              </a:rPr>
              <a:t> to enhance learning for first-year engineering students at the University of Birmingham 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255600">
              <a:spcBef>
                <a:spcPts val="21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Case Study: </a:t>
            </a:r>
            <a:r>
              <a:rPr lang="en-US" sz="2000" dirty="0">
                <a:solidFill>
                  <a:srgbClr val="FFFFFF"/>
                </a:solidFill>
                <a:hlinkClick r:id="rId5"/>
              </a:rPr>
              <a:t>Perimeter Institute Uses </a:t>
            </a:r>
            <a:r>
              <a:rPr lang="en-US" sz="2000" dirty="0" err="1">
                <a:solidFill>
                  <a:srgbClr val="FFFFFF"/>
                </a:solidFill>
                <a:hlinkClick r:id="rId5"/>
              </a:rPr>
              <a:t>Möbius</a:t>
            </a:r>
            <a:r>
              <a:rPr lang="en-US" sz="2000" dirty="0">
                <a:solidFill>
                  <a:srgbClr val="FFFFFF"/>
                </a:solidFill>
                <a:hlinkClick r:id="rId5"/>
              </a:rPr>
              <a:t> in Physics Camp for High Achieving </a:t>
            </a:r>
            <a:r>
              <a:rPr lang="en-US" sz="2000" dirty="0" smtClean="0">
                <a:solidFill>
                  <a:srgbClr val="FFFFFF"/>
                </a:solidFill>
                <a:hlinkClick r:id="rId5"/>
              </a:rPr>
              <a:t>Students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255600">
              <a:spcBef>
                <a:spcPts val="2100"/>
              </a:spcBef>
            </a:pPr>
            <a:r>
              <a:rPr lang="en-US" sz="2000" dirty="0" smtClean="0">
                <a:solidFill>
                  <a:srgbClr val="FFFFFF"/>
                </a:solidFill>
              </a:rPr>
              <a:t>Case Study: </a:t>
            </a:r>
            <a:r>
              <a:rPr lang="en-US" sz="2000" dirty="0">
                <a:solidFill>
                  <a:srgbClr val="FFFFFF"/>
                </a:solidFill>
                <a:hlinkClick r:id="rId6"/>
              </a:rPr>
              <a:t>Secondary School Courseware Uses Maplesoft Technology to Prepare Students for Post-Secondary Education 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4" name="Picture 3" descr="Maplesoft_logo_Cybernet.pn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32468" r="30694" b="38181"/>
          <a:stretch/>
        </p:blipFill>
        <p:spPr>
          <a:xfrm>
            <a:off x="6660232" y="321239"/>
            <a:ext cx="2013898" cy="101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/>
          </p:cNvSpPr>
          <p:nvPr>
            <p:ph type="title"/>
          </p:nvPr>
        </p:nvSpPr>
        <p:spPr>
          <a:xfrm>
            <a:off x="339555" y="595746"/>
            <a:ext cx="4114684" cy="1907314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MATH Online</a:t>
            </a:r>
          </a:p>
        </p:txBody>
      </p:sp>
      <p:sp>
        <p:nvSpPr>
          <p:cNvPr id="262" name="Shape 262"/>
          <p:cNvSpPr>
            <a:spLocks noGrp="1"/>
          </p:cNvSpPr>
          <p:nvPr>
            <p:ph type="body" sz="quarter" idx="1"/>
          </p:nvPr>
        </p:nvSpPr>
        <p:spPr>
          <a:xfrm>
            <a:off x="339555" y="3962024"/>
            <a:ext cx="4114684" cy="144521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defRPr sz="1400">
                <a:solidFill>
                  <a:srgbClr val="424242"/>
                </a:solidFill>
              </a:defRPr>
            </a:pPr>
            <a:r>
              <a:t>Presented by: Steven Furino</a:t>
            </a:r>
          </a:p>
          <a:p>
            <a:pPr>
              <a:lnSpc>
                <a:spcPct val="80000"/>
              </a:lnSpc>
              <a:defRPr sz="1400">
                <a:solidFill>
                  <a:srgbClr val="424242"/>
                </a:solidFill>
              </a:defRPr>
            </a:pPr>
            <a:r>
              <a:t>Associate Dean for Undergraduate Studies</a:t>
            </a:r>
          </a:p>
          <a:p>
            <a:pPr>
              <a:lnSpc>
                <a:spcPct val="80000"/>
              </a:lnSpc>
              <a:defRPr sz="1400">
                <a:solidFill>
                  <a:srgbClr val="424242"/>
                </a:solidFill>
              </a:defRPr>
            </a:pPr>
            <a:r>
              <a:t>Faculty of Mathematics</a:t>
            </a:r>
          </a:p>
          <a:p>
            <a:pPr>
              <a:lnSpc>
                <a:spcPct val="80000"/>
              </a:lnSpc>
              <a:defRPr sz="1400">
                <a:solidFill>
                  <a:srgbClr val="424242"/>
                </a:solidFill>
              </a:defRPr>
            </a:pPr>
            <a:r>
              <a:t>University of Waterloo</a:t>
            </a:r>
          </a:p>
          <a:p>
            <a:pPr>
              <a:lnSpc>
                <a:spcPct val="80000"/>
              </a:lnSpc>
              <a:defRPr sz="1400"/>
            </a:pPr>
            <a:r>
              <a:rPr u="sng">
                <a:solidFill>
                  <a:srgbClr val="353535"/>
                </a:solidFill>
                <a:uFill>
                  <a:solidFill>
                    <a:srgbClr val="353535"/>
                  </a:solidFill>
                </a:uFill>
                <a:hlinkClick r:id="rId2"/>
              </a:rPr>
              <a:t>scfurino@uwaterloo.ca</a:t>
            </a:r>
          </a:p>
        </p:txBody>
      </p:sp>
      <p:grpSp>
        <p:nvGrpSpPr>
          <p:cNvPr id="265" name="Group 265"/>
          <p:cNvGrpSpPr/>
          <p:nvPr/>
        </p:nvGrpSpPr>
        <p:grpSpPr>
          <a:xfrm>
            <a:off x="339555" y="2642329"/>
            <a:ext cx="1152146" cy="377963"/>
            <a:chOff x="0" y="0"/>
            <a:chExt cx="1152144" cy="377962"/>
          </a:xfrm>
        </p:grpSpPr>
        <p:sp>
          <p:nvSpPr>
            <p:cNvPr id="263" name="Shape 263"/>
            <p:cNvSpPr/>
            <p:nvPr/>
          </p:nvSpPr>
          <p:spPr>
            <a:xfrm>
              <a:off x="-1" y="-1"/>
              <a:ext cx="1152146" cy="377964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hangingPunct="0">
                <a:defRPr sz="1100">
                  <a:latin typeface="Verdana"/>
                  <a:ea typeface="Verdana"/>
                  <a:cs typeface="Verdana"/>
                  <a:sym typeface="Verdana"/>
                </a:defRPr>
              </a:pPr>
              <a:endParaRPr sz="1100" kern="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-1" y="60711"/>
              <a:ext cx="1152146" cy="256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100">
                  <a:latin typeface="Verdana"/>
                  <a:ea typeface="Verdana"/>
                  <a:cs typeface="Verdana"/>
                  <a:sym typeface="Verdana"/>
                </a:defRPr>
              </a:lvl1pPr>
            </a:lstStyle>
            <a:p>
              <a:pPr hangingPunct="0"/>
              <a:r>
                <a:rPr kern="0">
                  <a:solidFill>
                    <a:srgbClr val="000000"/>
                  </a:solidFill>
                </a:rPr>
                <a:t>4/27/2017</a:t>
              </a:r>
            </a:p>
          </p:txBody>
        </p:sp>
      </p:grpSp>
      <p:pic>
        <p:nvPicPr>
          <p:cNvPr id="266" name="image6.jpg"/>
          <p:cNvPicPr>
            <a:picLocks noChangeAspect="1"/>
          </p:cNvPicPr>
          <p:nvPr/>
        </p:nvPicPr>
        <p:blipFill>
          <a:blip r:embed="rId3">
            <a:extLst/>
          </a:blip>
          <a:srcRect l="25508" r="24253"/>
          <a:stretch>
            <a:fillRect/>
          </a:stretch>
        </p:blipFill>
        <p:spPr>
          <a:xfrm>
            <a:off x="4282440" y="396000"/>
            <a:ext cx="4861560" cy="6462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wor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9" t="7358" r="-1" b="4255"/>
          <a:stretch/>
        </p:blipFill>
        <p:spPr>
          <a:xfrm>
            <a:off x="-537120" y="7174"/>
            <a:ext cx="6470597" cy="687821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44743" y="1772816"/>
            <a:ext cx="2563561" cy="7920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spc="-113" dirty="0" smtClean="0">
                <a:solidFill>
                  <a:prstClr val="white"/>
                </a:solidFill>
                <a:latin typeface="Calibri"/>
              </a:rPr>
              <a:t>Questions?</a:t>
            </a:r>
            <a:endParaRPr lang="en-CA" sz="3200" spc="-113" dirty="0" smtClean="0">
              <a:solidFill>
                <a:prstClr val="white"/>
              </a:solidFill>
              <a:latin typeface="Calibri"/>
            </a:endParaRPr>
          </a:p>
          <a:p>
            <a:pPr algn="l">
              <a:lnSpc>
                <a:spcPct val="90000"/>
              </a:lnSpc>
            </a:pPr>
            <a:endParaRPr lang="en-CA" sz="4400" spc="-113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441209" y="692696"/>
            <a:ext cx="4266473" cy="936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prstClr val="white"/>
                </a:solidFill>
                <a:latin typeface="Calibri"/>
              </a:rPr>
              <a:t>Thank You!</a:t>
            </a:r>
          </a:p>
        </p:txBody>
      </p:sp>
      <p:pic>
        <p:nvPicPr>
          <p:cNvPr id="2" name="Picture 1" descr="Maplesoft_logo_Cybernet.pn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806" t="32468" r="30694" b="38181"/>
          <a:stretch/>
        </p:blipFill>
        <p:spPr>
          <a:xfrm>
            <a:off x="6393996" y="5586396"/>
            <a:ext cx="1778404" cy="90031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3481745" y="1484784"/>
            <a:ext cx="5090033" cy="0"/>
          </a:xfrm>
          <a:prstGeom prst="line">
            <a:avLst/>
          </a:prstGeom>
          <a:ln w="19050" cmpd="sng">
            <a:solidFill>
              <a:schemeClr val="accent1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06" y="2708920"/>
            <a:ext cx="917159" cy="12840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1" t="6024" r="17522" b="4488"/>
          <a:stretch/>
        </p:blipFill>
        <p:spPr>
          <a:xfrm>
            <a:off x="6966611" y="2708919"/>
            <a:ext cx="917757" cy="12840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87824" y="4112947"/>
            <a:ext cx="277994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8872" algn="ctr"/>
            <a:r>
              <a:rPr lang="en-US" sz="2000" b="1" dirty="0">
                <a:solidFill>
                  <a:srgbClr val="FFFFFF"/>
                </a:solidFill>
                <a:latin typeface="Calibri"/>
              </a:rPr>
              <a:t>Dr. Steven Furino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alibri"/>
              </a:rPr>
            </a:br>
            <a:r>
              <a:rPr lang="en-US" dirty="0" smtClean="0">
                <a:solidFill>
                  <a:srgbClr val="FFFFFF"/>
                </a:solidFill>
                <a:latin typeface="Calibri"/>
              </a:rPr>
              <a:t>University </a:t>
            </a:r>
            <a:r>
              <a:rPr lang="en-US" dirty="0">
                <a:solidFill>
                  <a:srgbClr val="FFFFFF"/>
                </a:solidFill>
                <a:latin typeface="Calibri"/>
              </a:rPr>
              <a:t>of Waterloo</a:t>
            </a:r>
          </a:p>
          <a:p>
            <a:pPr marL="118872" algn="ctr"/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marL="118872" algn="ctr"/>
            <a:r>
              <a:rPr lang="en-US" sz="2000" dirty="0">
                <a:solidFill>
                  <a:srgbClr val="FFFFFF"/>
                </a:solidFill>
                <a:latin typeface="Calibri"/>
                <a:hlinkClick r:id="rId8"/>
              </a:rPr>
              <a:t>scfurino@uwaterloo.ca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11786" y="4122976"/>
            <a:ext cx="29523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FF"/>
                </a:solidFill>
                <a:latin typeface="Calibri"/>
              </a:rPr>
              <a:t>Andrew Rourke</a:t>
            </a:r>
            <a:r>
              <a:rPr lang="en-US" sz="2000" dirty="0">
                <a:solidFill>
                  <a:srgbClr val="FFFFFF"/>
                </a:solidFill>
                <a:latin typeface="Calibri"/>
              </a:rPr>
              <a:t/>
            </a:r>
            <a:br>
              <a:rPr lang="en-US" sz="2000" dirty="0">
                <a:solidFill>
                  <a:srgbClr val="FFFFFF"/>
                </a:solidFill>
                <a:latin typeface="Calibri"/>
              </a:rPr>
            </a:br>
            <a:r>
              <a:rPr lang="en-US" sz="2000" dirty="0" smtClean="0">
                <a:solidFill>
                  <a:srgbClr val="FFFFFF"/>
                </a:solidFill>
                <a:latin typeface="Calibri"/>
              </a:rPr>
              <a:t>Ma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plesoft</a:t>
            </a:r>
            <a:endParaRPr lang="en-US" dirty="0">
              <a:solidFill>
                <a:srgbClr val="FFFFFF"/>
              </a:solidFill>
              <a:latin typeface="Calibri"/>
            </a:endParaRPr>
          </a:p>
          <a:p>
            <a:pPr algn="ctr"/>
            <a:endParaRPr lang="en-US" sz="2000" dirty="0">
              <a:solidFill>
                <a:srgbClr val="FFFFFF"/>
              </a:solidFill>
              <a:latin typeface="Calibri"/>
            </a:endParaRPr>
          </a:p>
          <a:p>
            <a:pPr algn="ctr"/>
            <a:r>
              <a:rPr lang="en-US" sz="2000" dirty="0">
                <a:solidFill>
                  <a:srgbClr val="FFFFFF"/>
                </a:solidFill>
                <a:latin typeface="Calibri"/>
                <a:hlinkClick r:id="rId9"/>
              </a:rPr>
              <a:t>ARourke@maplesoft.com</a:t>
            </a:r>
            <a:endParaRPr lang="en-US" sz="20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131840" y="5803239"/>
            <a:ext cx="2520280" cy="632039"/>
            <a:chOff x="4644008" y="5013176"/>
            <a:chExt cx="3168352" cy="79456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44008" y="5013176"/>
              <a:ext cx="3168352" cy="7945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</a:blip>
            <a:srcRect l="26371"/>
            <a:stretch/>
          </p:blipFill>
          <p:spPr>
            <a:xfrm>
              <a:off x="5479516" y="5013176"/>
              <a:ext cx="2332843" cy="7945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234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Faculty of Mathematics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Largest collection of mathematicians and computer scientists in the world</a:t>
            </a:r>
          </a:p>
          <a:p>
            <a:r>
              <a:t>About 7000 honours undergraduates and 1000 graduate students</a:t>
            </a:r>
          </a:p>
          <a:p>
            <a:r>
              <a:t>Roughly 240 faculty members</a:t>
            </a:r>
          </a:p>
          <a:p>
            <a:r>
              <a:t>Hundreds of courses</a:t>
            </a:r>
          </a:p>
          <a:p>
            <a:r>
              <a:t>QS 2017 World Rankings: 31st in Computer Science, 34th in Mathematics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74" name="Shape 27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Departments</a:t>
            </a:r>
          </a:p>
        </p:txBody>
      </p:sp>
      <p:sp>
        <p:nvSpPr>
          <p:cNvPr id="275" name="Shape 27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Applied Mathematics</a:t>
            </a:r>
          </a:p>
          <a:p>
            <a:r>
              <a:t>Centre for Education in Mathematics and Computing</a:t>
            </a:r>
          </a:p>
          <a:p>
            <a:r>
              <a:t>Combinatorics and Optimization</a:t>
            </a:r>
          </a:p>
          <a:p>
            <a:r>
              <a:t>Computer Science</a:t>
            </a:r>
          </a:p>
          <a:p>
            <a:r>
              <a:t>Mathematics and Business</a:t>
            </a:r>
          </a:p>
          <a:p>
            <a:r>
              <a:t>Pure Mathematics</a:t>
            </a:r>
          </a:p>
          <a:p>
            <a:r>
              <a:t>Statistics and Actuarial Science</a:t>
            </a:r>
          </a:p>
        </p:txBody>
      </p:sp>
      <p:sp>
        <p:nvSpPr>
          <p:cNvPr id="276" name="Shape 276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Question: Spread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We teach roughly 5,000 students differential calculus each fall term across the faculties of Mathematics, Science and Engineering.</a:t>
            </a:r>
          </a:p>
          <a:p>
            <a:r>
              <a:t>The spread in background preparation, native ability and interest is very large.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How do we teach to such large numbers and provide adequate remedial and enrichment opportunities?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8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/>
          <p:nvPr/>
        </p:nvSpPr>
        <p:spPr>
          <a:xfrm>
            <a:off x="194912" y="6338560"/>
            <a:ext cx="3919889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10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hangingPunct="0"/>
            <a:r>
              <a:rPr kern="0">
                <a:solidFill>
                  <a:srgbClr val="000000"/>
                </a:solidFill>
              </a:rPr>
              <a:t>MATH Online</a:t>
            </a:r>
          </a:p>
        </p:txBody>
      </p:sp>
      <p:sp>
        <p:nvSpPr>
          <p:cNvPr id="284" name="Shape 284"/>
          <p:cNvSpPr>
            <a:spLocks noGrp="1"/>
          </p:cNvSpPr>
          <p:nvPr>
            <p:ph type="title"/>
          </p:nvPr>
        </p:nvSpPr>
        <p:spPr>
          <a:xfrm>
            <a:off x="194914" y="434111"/>
            <a:ext cx="8677297" cy="895928"/>
          </a:xfrm>
          <a:prstGeom prst="rect">
            <a:avLst/>
          </a:prstGeom>
        </p:spPr>
        <p:txBody>
          <a:bodyPr/>
          <a:lstStyle>
            <a:lvl1pPr>
              <a:defRPr spc="0"/>
            </a:lvl1pPr>
          </a:lstStyle>
          <a:p>
            <a:r>
              <a:t>Question: Expense</a:t>
            </a:r>
          </a:p>
        </p:txBody>
      </p:sp>
      <p:sp>
        <p:nvSpPr>
          <p:cNvPr id="285" name="Shape 285"/>
          <p:cNvSpPr>
            <a:spLocks noGrp="1"/>
          </p:cNvSpPr>
          <p:nvPr>
            <p:ph type="body" idx="1"/>
          </p:nvPr>
        </p:nvSpPr>
        <p:spPr>
          <a:xfrm>
            <a:off x="194913" y="1413165"/>
            <a:ext cx="8677297" cy="4595119"/>
          </a:xfrm>
          <a:prstGeom prst="rect">
            <a:avLst/>
          </a:prstGeom>
        </p:spPr>
        <p:txBody>
          <a:bodyPr/>
          <a:lstStyle/>
          <a:p>
            <a:r>
              <a:t>Students and parents are deeply concerned about the costs of education.</a:t>
            </a:r>
          </a:p>
          <a:p>
            <a:r>
              <a:t>Instead of paying $200 for a STEM textbook, many students choose not to acquire a textbook at all and that impairs their ability to study.</a:t>
            </a:r>
          </a:p>
          <a:p>
            <a:pPr>
              <a:defRPr>
                <a:solidFill>
                  <a:srgbClr val="FF2F92"/>
                </a:solidFill>
              </a:defRPr>
            </a:pPr>
            <a:r>
              <a:t>How do we replace textbooks without sacrificing quality?</a:t>
            </a:r>
          </a:p>
        </p:txBody>
      </p:sp>
      <p:sp>
        <p:nvSpPr>
          <p:cNvPr id="286" name="Shape 286"/>
          <p:cNvSpPr>
            <a:spLocks noGrp="1"/>
          </p:cNvSpPr>
          <p:nvPr>
            <p:ph type="sldNum" sz="quarter" idx="2"/>
          </p:nvPr>
        </p:nvSpPr>
        <p:spPr>
          <a:xfrm>
            <a:off x="4537414" y="6338560"/>
            <a:ext cx="184880" cy="24384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9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ofWaterloo_WhiteBkgrd">
  <a:themeElements>
    <a:clrScheme name="UofWaterloo_WhiteBkg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D54F"/>
      </a:accent1>
      <a:accent2>
        <a:srgbClr val="0C0C0C"/>
      </a:accent2>
      <a:accent3>
        <a:srgbClr val="AEAEAE"/>
      </a:accent3>
      <a:accent4>
        <a:srgbClr val="B71233"/>
      </a:accent4>
      <a:accent5>
        <a:srgbClr val="7F7F7F"/>
      </a:accent5>
      <a:accent6>
        <a:srgbClr val="0073CE"/>
      </a:accent6>
      <a:hlink>
        <a:srgbClr val="0000FF"/>
      </a:hlink>
      <a:folHlink>
        <a:srgbClr val="FF00FF"/>
      </a:folHlink>
    </a:clrScheme>
    <a:fontScheme name="UofWaterloo_WhiteBkgr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ofWaterloo_WhiteBkg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Default Theme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A4C7E0"/>
      </a:hlink>
      <a:folHlink>
        <a:srgbClr val="A4C7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36916</TotalTime>
  <Words>1586</Words>
  <Application>Microsoft Office PowerPoint</Application>
  <PresentationFormat>On-screen Show (4:3)</PresentationFormat>
  <Paragraphs>342</Paragraphs>
  <Slides>50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Default Theme</vt:lpstr>
      <vt:lpstr>UofWaterloo_WhiteBkgrd</vt:lpstr>
      <vt:lpstr>1_Default Theme</vt:lpstr>
      <vt:lpstr> The Online Courseware Revolution and the Potential for a “Global Classroom”</vt:lpstr>
      <vt:lpstr>Today’s Speakers</vt:lpstr>
      <vt:lpstr>Before We Begin</vt:lpstr>
      <vt:lpstr>Poll</vt:lpstr>
      <vt:lpstr>MATH Online</vt:lpstr>
      <vt:lpstr>Faculty of Mathematics</vt:lpstr>
      <vt:lpstr>Departments</vt:lpstr>
      <vt:lpstr>Question: Spread</vt:lpstr>
      <vt:lpstr>Question: Expense</vt:lpstr>
      <vt:lpstr>Question: Efficiency</vt:lpstr>
      <vt:lpstr>Question: Reuse</vt:lpstr>
      <vt:lpstr>Question: Evidence</vt:lpstr>
      <vt:lpstr>Question: Better Learning</vt:lpstr>
      <vt:lpstr>Möbius: Engagement</vt:lpstr>
      <vt:lpstr>Möbius: Engagement</vt:lpstr>
      <vt:lpstr>Möbius: Engagement</vt:lpstr>
      <vt:lpstr>Möbius: Engagement</vt:lpstr>
      <vt:lpstr>Möbius: Engagement</vt:lpstr>
      <vt:lpstr>Möbius: Efficacy</vt:lpstr>
      <vt:lpstr>MATH Online</vt:lpstr>
      <vt:lpstr>MATH Online</vt:lpstr>
      <vt:lpstr>MATH Online</vt:lpstr>
      <vt:lpstr>MATH Online</vt:lpstr>
      <vt:lpstr>MATH Online</vt:lpstr>
      <vt:lpstr>MATH Online</vt:lpstr>
      <vt:lpstr>MATH Online</vt:lpstr>
      <vt:lpstr>Sites</vt:lpstr>
      <vt:lpstr>Poll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Landscape Today:</vt:lpstr>
      <vt:lpstr>PowerPoint Presentation</vt:lpstr>
      <vt:lpstr>PowerPoint Presentation</vt:lpstr>
      <vt:lpstr>Paper by researchers from MIT, MHP and Harvard: A Wearable Sensor for Unobtrusive, Long-Term Assessment of Electrodermal Activity, IEEE TRANSACTIONS ON BIOMEDICAL ENGINEERING, VOL. 57, NO. 5, MAY 2010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Maplesoft Resources</vt:lpstr>
      <vt:lpstr>PowerPoint Presentation</vt:lpstr>
    </vt:vector>
  </TitlesOfParts>
  <Company>Maplesoft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emurray</dc:creator>
  <cp:lastModifiedBy>Melanie Hardcastle</cp:lastModifiedBy>
  <cp:revision>1158</cp:revision>
  <dcterms:created xsi:type="dcterms:W3CDTF">2012-06-22T15:55:51Z</dcterms:created>
  <dcterms:modified xsi:type="dcterms:W3CDTF">2017-04-26T19:33:18Z</dcterms:modified>
</cp:coreProperties>
</file>